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886" r:id="rId2"/>
    <p:sldId id="1917" r:id="rId3"/>
    <p:sldId id="1916" r:id="rId4"/>
    <p:sldId id="1896" r:id="rId5"/>
    <p:sldId id="1915" r:id="rId6"/>
    <p:sldId id="1899" r:id="rId7"/>
    <p:sldId id="256" r:id="rId8"/>
    <p:sldId id="1907" r:id="rId9"/>
    <p:sldId id="272" r:id="rId10"/>
    <p:sldId id="258" r:id="rId11"/>
    <p:sldId id="1906" r:id="rId12"/>
    <p:sldId id="1909" r:id="rId13"/>
    <p:sldId id="270" r:id="rId14"/>
    <p:sldId id="257" r:id="rId15"/>
    <p:sldId id="1825" r:id="rId16"/>
    <p:sldId id="259" r:id="rId17"/>
    <p:sldId id="263" r:id="rId18"/>
    <p:sldId id="1048" r:id="rId19"/>
    <p:sldId id="1911" r:id="rId20"/>
    <p:sldId id="1869" r:id="rId21"/>
    <p:sldId id="267" r:id="rId22"/>
    <p:sldId id="265" r:id="rId23"/>
    <p:sldId id="1884" r:id="rId24"/>
    <p:sldId id="1913" r:id="rId25"/>
    <p:sldId id="1885" r:id="rId26"/>
    <p:sldId id="1897" r:id="rId27"/>
    <p:sldId id="1888" r:id="rId28"/>
    <p:sldId id="1889" r:id="rId29"/>
    <p:sldId id="1890" r:id="rId30"/>
    <p:sldId id="1891" r:id="rId31"/>
    <p:sldId id="1892" r:id="rId32"/>
    <p:sldId id="1893" r:id="rId33"/>
    <p:sldId id="1894" r:id="rId34"/>
    <p:sldId id="629" r:id="rId35"/>
    <p:sldId id="1898"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BE5D6"/>
    <a:srgbClr val="D9D9D9"/>
    <a:srgbClr val="C5E0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2" d="100"/>
          <a:sy n="122"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B3AF2-D63D-8D30-868A-FBDA8B2AA4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8F7957-BB4F-0621-EE4C-9B53E6908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C4C5C69-F570-9EF3-BBB0-14DDB441733A}"/>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8710CFF2-8274-8540-7907-61BC6189C8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EFEA0D-B525-02B4-6B43-A251899076C6}"/>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396330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492FB-7AC3-A5D5-780B-F9DDAD547F6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03D1888-445D-D18B-A863-A82431D516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74F371-E13D-285A-1B6E-680F2B7F931D}"/>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501704EC-6987-EA44-30E0-6A48562762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BA77E1-5E8A-AB1C-FCDE-BBA08236FE71}"/>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64870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DEE5A51-12B7-574E-AF2B-25F3AC9087C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2879BC-C421-6578-5A9E-5A12FBDB3E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E281DE-A1C1-478E-1E1D-5BEB86724D32}"/>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EB5A0193-736E-11FD-E175-FB98D64A84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6832CA-1E92-3503-B2DE-681E40DDFE26}"/>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5771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314326"/>
            <a:ext cx="1320800" cy="711711"/>
          </a:xfrm>
          <a:prstGeom prst="rect">
            <a:avLst/>
          </a:prstGeom>
        </p:spPr>
      </p:pic>
      <p:sp>
        <p:nvSpPr>
          <p:cNvPr id="5" name="Rectangle 7"/>
          <p:cNvSpPr>
            <a:spLocks noChangeArrowheads="1"/>
          </p:cNvSpPr>
          <p:nvPr userDrawn="1"/>
        </p:nvSpPr>
        <p:spPr bwMode="auto">
          <a:xfrm>
            <a:off x="4868744" y="6611939"/>
            <a:ext cx="2454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IN" sz="1100" b="0" dirty="0">
                <a:solidFill>
                  <a:srgbClr val="FFFFFF"/>
                </a:solidFill>
                <a:latin typeface="Calibri" panose="020F0502020204030204" pitchFamily="34" charset="0"/>
                <a:cs typeface="Calibri" panose="020F0502020204030204" pitchFamily="34" charset="0"/>
              </a:rPr>
              <a:t>© 2019 VMEdu.com. All rights reserved</a:t>
            </a:r>
          </a:p>
        </p:txBody>
      </p:sp>
      <p:sp>
        <p:nvSpPr>
          <p:cNvPr id="6" name="Rectangle 6"/>
          <p:cNvSpPr txBox="1">
            <a:spLocks noChangeArrowheads="1"/>
          </p:cNvSpPr>
          <p:nvPr userDrawn="1"/>
        </p:nvSpPr>
        <p:spPr bwMode="auto">
          <a:xfrm>
            <a:off x="8026400" y="6553200"/>
            <a:ext cx="2844800" cy="228600"/>
          </a:xfrm>
          <a:prstGeom prst="rect">
            <a:avLst/>
          </a:prstGeom>
          <a:noFill/>
          <a:ln w="9525">
            <a:noFill/>
            <a:miter lim="800000"/>
            <a:headEnd/>
            <a:tailEnd/>
          </a:ln>
          <a:effectLst/>
        </p:spPr>
        <p:txBody>
          <a:bodyPr/>
          <a:lstStyle>
            <a:defPPr>
              <a:defRPr lang="en-US"/>
            </a:defPPr>
            <a:lvl1pPr algn="r" rtl="0" eaLnBrk="0" fontAlgn="base" hangingPunct="0">
              <a:spcBef>
                <a:spcPct val="0"/>
              </a:spcBef>
              <a:spcAft>
                <a:spcPct val="0"/>
              </a:spcAft>
              <a:defRPr sz="10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E0578A0-A967-4B31-A7ED-8D40A4D9BC1F}"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
        <p:nvSpPr>
          <p:cNvPr id="7" name="Content Placeholder 2"/>
          <p:cNvSpPr>
            <a:spLocks noGrp="1"/>
          </p:cNvSpPr>
          <p:nvPr>
            <p:ph idx="1"/>
          </p:nvPr>
        </p:nvSpPr>
        <p:spPr>
          <a:xfrm>
            <a:off x="1219200" y="1371600"/>
            <a:ext cx="10464800" cy="4876800"/>
          </a:xfrm>
          <a:prstGeom prst="rect">
            <a:avLst/>
          </a:prstGeom>
        </p:spPr>
        <p:txBody>
          <a:bodyPr/>
          <a:lstStyle>
            <a:lvl1pPr marL="273050" indent="-273050">
              <a:lnSpc>
                <a:spcPct val="100000"/>
              </a:lnSpc>
              <a:buSzPct val="100000"/>
              <a:buFont typeface="Verdana" pitchFamily="34" charset="0"/>
              <a:buChar char="•"/>
              <a:defRPr sz="1600">
                <a:latin typeface="Calibri" panose="020F0502020204030204" pitchFamily="34" charset="0"/>
                <a:cs typeface="Calibri" panose="020F0502020204030204" pitchFamily="34" charset="0"/>
              </a:defRPr>
            </a:lvl1pPr>
            <a:lvl2pPr marL="534988" indent="-261938">
              <a:lnSpc>
                <a:spcPct val="100000"/>
              </a:lnSpc>
              <a:buFont typeface="Verdana" pitchFamily="34" charset="0"/>
              <a:buChar char="◦"/>
              <a:defRPr sz="1600">
                <a:latin typeface="Calibri" panose="020F0502020204030204" pitchFamily="34" charset="0"/>
                <a:cs typeface="Calibri" panose="020F0502020204030204" pitchFamily="34" charset="0"/>
              </a:defRPr>
            </a:lvl2pPr>
            <a:lvl3pPr marL="808038" indent="-273050">
              <a:lnSpc>
                <a:spcPct val="100000"/>
              </a:lnSpc>
              <a:defRPr sz="1600">
                <a:latin typeface="Calibri" panose="020F0502020204030204" pitchFamily="34" charset="0"/>
                <a:cs typeface="Calibri" panose="020F0502020204030204" pitchFamily="34" charset="0"/>
              </a:defRPr>
            </a:lvl3pPr>
            <a:lvl4pPr>
              <a:lnSpc>
                <a:spcPct val="100000"/>
              </a:lnSpc>
              <a:defRPr sz="1600">
                <a:latin typeface="Arial" pitchFamily="34" charset="0"/>
                <a:cs typeface="Arial" pitchFamily="34" charset="0"/>
              </a:defRPr>
            </a:lvl4pPr>
            <a:lvl5pPr>
              <a:lnSpc>
                <a:spcPct val="100000"/>
              </a:lnSpc>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320800" y="304801"/>
            <a:ext cx="9855200" cy="715963"/>
          </a:xfrm>
          <a:prstGeom prst="rect">
            <a:avLst/>
          </a:prstGeom>
        </p:spPr>
        <p:txBody>
          <a:bodyPr/>
          <a:lstStyle>
            <a:lvl1pPr algn="ctr">
              <a:lnSpc>
                <a:spcPct val="100000"/>
              </a:lnSpc>
              <a:defRPr sz="2800">
                <a:solidFill>
                  <a:srgbClr val="0050AD"/>
                </a:solidFill>
                <a:latin typeface="Calibri" panose="020F0502020204030204" pitchFamily="34" charset="0"/>
                <a:cs typeface="Calibri" panose="020F0502020204030204" pitchFamily="34" charset="0"/>
              </a:defRPr>
            </a:lvl1pPr>
          </a:lstStyle>
          <a:p>
            <a:r>
              <a:rPr lang="en-US" dirty="0"/>
              <a:t>Click to edit Master title style</a:t>
            </a:r>
            <a:endParaRPr lang="en-IN" dirty="0"/>
          </a:p>
        </p:txBody>
      </p:sp>
      <p:sp>
        <p:nvSpPr>
          <p:cNvPr id="11" name="Rectangle 6"/>
          <p:cNvSpPr>
            <a:spLocks noGrp="1" noChangeArrowheads="1"/>
          </p:cNvSpPr>
          <p:nvPr>
            <p:ph type="sldNum" sz="quarter" idx="12"/>
          </p:nvPr>
        </p:nvSpPr>
        <p:spPr/>
        <p:txBody>
          <a:bodyPr/>
          <a:lstStyle>
            <a:lvl1pPr>
              <a:defRPr b="0">
                <a:latin typeface="Calibri" panose="020F0502020204030204" pitchFamily="34" charset="0"/>
                <a:cs typeface="Calibri" panose="020F0502020204030204" pitchFamily="34" charset="0"/>
              </a:defRPr>
            </a:lvl1pPr>
          </a:lstStyle>
          <a:p>
            <a:pPr>
              <a:defRPr/>
            </a:pPr>
            <a:fld id="{AC73F1D3-B4B8-4AEF-90B2-F6B713CA2A81}" type="slidenum">
              <a:rPr lang="en-US" smtClean="0"/>
              <a:pPr>
                <a:defRPr/>
              </a:pPr>
              <a:t>‹#›</a:t>
            </a:fld>
            <a:endParaRPr lang="en-US" dirty="0"/>
          </a:p>
        </p:txBody>
      </p:sp>
      <p:sp>
        <p:nvSpPr>
          <p:cNvPr id="3" name="Rectangle 2"/>
          <p:cNvSpPr/>
          <p:nvPr userDrawn="1"/>
        </p:nvSpPr>
        <p:spPr>
          <a:xfrm>
            <a:off x="0" y="6324600"/>
            <a:ext cx="12192000" cy="228600"/>
          </a:xfrm>
          <a:prstGeom prst="rect">
            <a:avLst/>
          </a:prstGeom>
          <a:solidFill>
            <a:srgbClr val="0054AF"/>
          </a:solidFill>
          <a:ln w="3175">
            <a:solidFill>
              <a:srgbClr val="005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0325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0EB70-E15F-7FF2-9D18-772C82F6F8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EC1722-8B66-0301-118C-A4DB01E57E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07264-10EE-7DEC-703C-E867AB5C5D0B}"/>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A59607A3-1F0D-CC57-D2C3-751A6DD182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EA6426-DB34-B729-A385-0D28E72E8D7D}"/>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78118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D94FB-6854-BCEB-74E6-B9F876B5B0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4DEC22-40B7-72ED-6541-E2B69D75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013D2FA-3AEC-1194-4795-E597A1DA20DB}"/>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BAA90340-48E0-AC46-8D8B-22825E1909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C4C50C-8B7C-0D3D-D1F1-FB22D6905051}"/>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383684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4242F-4AA8-E59D-9498-6B2C75C1F9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D1085C-BABF-1137-0753-24B513F8DB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5BE4A71-2FB1-4621-279C-26E67F4E56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5879925-B12D-4243-9A22-50F5E6A67623}"/>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6" name="Espace réservé du pied de page 5">
            <a:extLst>
              <a:ext uri="{FF2B5EF4-FFF2-40B4-BE49-F238E27FC236}">
                <a16:creationId xmlns:a16="http://schemas.microsoft.com/office/drawing/2014/main" id="{08F4794F-5F50-C97E-E3DA-8D1CEEA472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C88411-961A-9B76-A785-366A232CD2FC}"/>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53450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4E98A-903B-D066-829A-6E6892A1715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B4F4B4-7041-A49B-3486-5F50057FD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25CD2B-5E02-904F-9E82-63EAC3525B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3AE1C9E-347A-631F-0D06-970DD71B0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781A91-ECBB-8694-7714-C13D2DFE7D2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960C60-187C-46F9-D022-D88DDBB37011}"/>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8" name="Espace réservé du pied de page 7">
            <a:extLst>
              <a:ext uri="{FF2B5EF4-FFF2-40B4-BE49-F238E27FC236}">
                <a16:creationId xmlns:a16="http://schemas.microsoft.com/office/drawing/2014/main" id="{17A7C596-90E0-E5A2-5E99-4D7A5424103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0CE342-54A5-F7C9-B995-86E1C1B8B4E8}"/>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01365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29822-A1EB-2AD5-0CDE-8C5ED43ADC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8087DB-90DD-856B-650F-ECB7D0173A1C}"/>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4" name="Espace réservé du pied de page 3">
            <a:extLst>
              <a:ext uri="{FF2B5EF4-FFF2-40B4-BE49-F238E27FC236}">
                <a16:creationId xmlns:a16="http://schemas.microsoft.com/office/drawing/2014/main" id="{ED63A946-3C96-4C62-585E-38CAF96D131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0F3B908-EEBB-419A-0015-FE01532BFA60}"/>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5618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499E45-75F8-FE9A-C875-8EAF453C0050}"/>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3" name="Espace réservé du pied de page 2">
            <a:extLst>
              <a:ext uri="{FF2B5EF4-FFF2-40B4-BE49-F238E27FC236}">
                <a16:creationId xmlns:a16="http://schemas.microsoft.com/office/drawing/2014/main" id="{026B1028-26CD-4DD7-06DE-CD22CDB2C62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409BA19-C78F-247B-55A6-33B45B5E0FEE}"/>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28790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7428-D65E-391A-4671-83E70C47AD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B27BE3-BA02-AADD-FDC6-0013E8F2C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3868213-B110-D054-6CD1-952C4C3DE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443BA0-3F3F-379F-8C2E-C240F325A9B6}"/>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6" name="Espace réservé du pied de page 5">
            <a:extLst>
              <a:ext uri="{FF2B5EF4-FFF2-40B4-BE49-F238E27FC236}">
                <a16:creationId xmlns:a16="http://schemas.microsoft.com/office/drawing/2014/main" id="{4D8F31E8-769B-7B91-286F-3B7D880EA9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2C4ECE-4503-BF29-554E-384AEB8C4A6D}"/>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145050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A94CF-430A-1D69-D30D-69B513177B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21CB13-AC71-22FF-9C9E-A07E79E3C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04A129-781B-DEE6-1BEC-1264AE10D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9F5FE2-6BF2-D7AE-0C2B-3D09D61B6E54}"/>
              </a:ext>
            </a:extLst>
          </p:cNvPr>
          <p:cNvSpPr>
            <a:spLocks noGrp="1"/>
          </p:cNvSpPr>
          <p:nvPr>
            <p:ph type="dt" sz="half" idx="10"/>
          </p:nvPr>
        </p:nvSpPr>
        <p:spPr/>
        <p:txBody>
          <a:bodyPr/>
          <a:lstStyle/>
          <a:p>
            <a:fld id="{4D229CAA-91E8-4DAB-8184-8EED4A6C20A0}" type="datetimeFigureOut">
              <a:rPr lang="fr-FR" smtClean="0"/>
              <a:t>06/01/2025</a:t>
            </a:fld>
            <a:endParaRPr lang="fr-FR"/>
          </a:p>
        </p:txBody>
      </p:sp>
      <p:sp>
        <p:nvSpPr>
          <p:cNvPr id="6" name="Espace réservé du pied de page 5">
            <a:extLst>
              <a:ext uri="{FF2B5EF4-FFF2-40B4-BE49-F238E27FC236}">
                <a16:creationId xmlns:a16="http://schemas.microsoft.com/office/drawing/2014/main" id="{18C4833D-DB60-542D-2616-7A0CF5BAA8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806AE0-992B-C096-057F-8FA03C9542E6}"/>
              </a:ext>
            </a:extLst>
          </p:cNvPr>
          <p:cNvSpPr>
            <a:spLocks noGrp="1"/>
          </p:cNvSpPr>
          <p:nvPr>
            <p:ph type="sldNum" sz="quarter" idx="12"/>
          </p:nvPr>
        </p:nvSpPr>
        <p:spPr/>
        <p:txBody>
          <a:bodyPr/>
          <a:lstStyle/>
          <a:p>
            <a:fld id="{835438F8-5C9A-42C7-9141-F9469F67E3D7}" type="slidenum">
              <a:rPr lang="fr-FR" smtClean="0"/>
              <a:t>‹#›</a:t>
            </a:fld>
            <a:endParaRPr lang="fr-FR"/>
          </a:p>
        </p:txBody>
      </p:sp>
    </p:spTree>
    <p:extLst>
      <p:ext uri="{BB962C8B-B14F-4D97-AF65-F5344CB8AC3E}">
        <p14:creationId xmlns:p14="http://schemas.microsoft.com/office/powerpoint/2010/main" val="147311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B919AB-3E23-11EA-C098-E73B98223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E20ADA6-C7BE-7B1A-6030-B0C431D73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D22B9C-2A5D-8E31-9E7F-BA7DC1B5A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29CAA-91E8-4DAB-8184-8EED4A6C20A0}" type="datetimeFigureOut">
              <a:rPr lang="fr-FR" smtClean="0"/>
              <a:t>06/01/2025</a:t>
            </a:fld>
            <a:endParaRPr lang="fr-FR"/>
          </a:p>
        </p:txBody>
      </p:sp>
      <p:sp>
        <p:nvSpPr>
          <p:cNvPr id="5" name="Espace réservé du pied de page 4">
            <a:extLst>
              <a:ext uri="{FF2B5EF4-FFF2-40B4-BE49-F238E27FC236}">
                <a16:creationId xmlns:a16="http://schemas.microsoft.com/office/drawing/2014/main" id="{5A305ACF-0274-0D3C-FABD-EC52101E8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FAAF7C1-0B74-1565-F4EB-A2610E683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438F8-5C9A-42C7-9141-F9469F67E3D7}" type="slidenum">
              <a:rPr lang="fr-FR" smtClean="0"/>
              <a:t>‹#›</a:t>
            </a:fld>
            <a:endParaRPr lang="fr-FR"/>
          </a:p>
        </p:txBody>
      </p:sp>
    </p:spTree>
    <p:extLst>
      <p:ext uri="{BB962C8B-B14F-4D97-AF65-F5344CB8AC3E}">
        <p14:creationId xmlns:p14="http://schemas.microsoft.com/office/powerpoint/2010/main" val="23965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ohamedelafrit.com/fad1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isual-paradigm.com/features/scrum-process-canva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rum.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kZx_vrMZxGk" TargetMode="External"/><Relationship Id="rId3" Type="http://schemas.openxmlformats.org/officeDocument/2006/relationships/hyperlink" Target="http://www.mountaingoatsoftware.com/agile" TargetMode="External"/><Relationship Id="rId7" Type="http://schemas.openxmlformats.org/officeDocument/2006/relationships/hyperlink" Target="https://www.youtube.com/watch?v=3qMpB-UH9kA" TargetMode="External"/><Relationship Id="rId2" Type="http://schemas.openxmlformats.org/officeDocument/2006/relationships/hyperlink" Target="https://www.agilealliance.org/" TargetMode="External"/><Relationship Id="rId1" Type="http://schemas.openxmlformats.org/officeDocument/2006/relationships/slideLayout" Target="../slideLayouts/slideLayout2.xml"/><Relationship Id="rId6" Type="http://schemas.openxmlformats.org/officeDocument/2006/relationships/hyperlink" Target="https://blog-gestion-de-projet.com/agilite-et-scrum-fondamentaux/methodologie-scrum/" TargetMode="External"/><Relationship Id="rId5" Type="http://schemas.openxmlformats.org/officeDocument/2006/relationships/hyperlink" Target="https://agiliste.fr/ressources/" TargetMode="External"/><Relationship Id="rId4" Type="http://schemas.openxmlformats.org/officeDocument/2006/relationships/hyperlink" Target="http://agilemanifesto.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hatgpt.com/g/g-6746f92660008191be04bb14cfa659fb-pm-sales-coa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gilemanifesto.or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3ABC-49AD-3031-6E76-6C91FA944565}"/>
              </a:ext>
            </a:extLst>
          </p:cNvPr>
          <p:cNvSpPr>
            <a:spLocks noGrp="1"/>
          </p:cNvSpPr>
          <p:nvPr>
            <p:ph type="ctrTitle"/>
          </p:nvPr>
        </p:nvSpPr>
        <p:spPr>
          <a:xfrm>
            <a:off x="415505" y="141975"/>
            <a:ext cx="11360989" cy="1655762"/>
          </a:xfrm>
        </p:spPr>
        <p:txBody>
          <a:bodyPr>
            <a:normAutofit/>
          </a:bodyPr>
          <a:lstStyle/>
          <a:p>
            <a:r>
              <a:rPr lang="fr-FR" sz="4000" dirty="0"/>
              <a:t>FAD106 : Animation de séquence pédagogique</a:t>
            </a:r>
            <a:br>
              <a:rPr lang="fr-FR" sz="5400" dirty="0"/>
            </a:br>
            <a:r>
              <a:rPr lang="fr-FR" sz="5400" dirty="0"/>
              <a:t>Commercialisation de formation Scrum</a:t>
            </a:r>
            <a:endParaRPr lang="en-US" sz="5400" dirty="0"/>
          </a:p>
        </p:txBody>
      </p:sp>
      <p:sp>
        <p:nvSpPr>
          <p:cNvPr id="3" name="Subtitle 2">
            <a:extLst>
              <a:ext uri="{FF2B5EF4-FFF2-40B4-BE49-F238E27FC236}">
                <a16:creationId xmlns:a16="http://schemas.microsoft.com/office/drawing/2014/main" id="{35667DBA-F7A3-8ACF-29BC-F57756EBF670}"/>
              </a:ext>
            </a:extLst>
          </p:cNvPr>
          <p:cNvSpPr>
            <a:spLocks noGrp="1"/>
          </p:cNvSpPr>
          <p:nvPr>
            <p:ph type="subTitle" idx="1"/>
          </p:nvPr>
        </p:nvSpPr>
        <p:spPr>
          <a:xfrm>
            <a:off x="1649690" y="1857601"/>
            <a:ext cx="9144000" cy="1080984"/>
          </a:xfrm>
        </p:spPr>
        <p:txBody>
          <a:bodyPr/>
          <a:lstStyle/>
          <a:p>
            <a:r>
              <a:rPr lang="fr-FR" dirty="0"/>
              <a:t>Mohamed EL AFRIT</a:t>
            </a:r>
          </a:p>
          <a:p>
            <a:r>
              <a:rPr lang="fr-FR" dirty="0"/>
              <a:t>06 janvier 2025</a:t>
            </a:r>
            <a:endParaRPr lang="en-US" dirty="0"/>
          </a:p>
        </p:txBody>
      </p:sp>
      <p:sp>
        <p:nvSpPr>
          <p:cNvPr id="5" name="TextBox 4">
            <a:extLst>
              <a:ext uri="{FF2B5EF4-FFF2-40B4-BE49-F238E27FC236}">
                <a16:creationId xmlns:a16="http://schemas.microsoft.com/office/drawing/2014/main" id="{56C77187-BE80-701E-3E95-E009633B036F}"/>
              </a:ext>
            </a:extLst>
          </p:cNvPr>
          <p:cNvSpPr txBox="1"/>
          <p:nvPr/>
        </p:nvSpPr>
        <p:spPr>
          <a:xfrm>
            <a:off x="2561490" y="2938585"/>
            <a:ext cx="7600464" cy="369332"/>
          </a:xfrm>
          <a:prstGeom prst="rect">
            <a:avLst/>
          </a:prstGeom>
          <a:noFill/>
        </p:spPr>
        <p:txBody>
          <a:bodyPr wrap="square">
            <a:spAutoFit/>
          </a:bodyPr>
          <a:lstStyle/>
          <a:p>
            <a:r>
              <a:rPr lang="en-US" dirty="0"/>
              <a:t>Document </a:t>
            </a:r>
            <a:r>
              <a:rPr lang="fr-FR" dirty="0"/>
              <a:t>adapté</a:t>
            </a:r>
            <a:r>
              <a:rPr lang="en-US" dirty="0"/>
              <a:t> dans le cadre de la formation FAD106 du CNAM 2024-2025</a:t>
            </a:r>
          </a:p>
        </p:txBody>
      </p:sp>
      <p:sp>
        <p:nvSpPr>
          <p:cNvPr id="6" name="TextBox 5">
            <a:extLst>
              <a:ext uri="{FF2B5EF4-FFF2-40B4-BE49-F238E27FC236}">
                <a16:creationId xmlns:a16="http://schemas.microsoft.com/office/drawing/2014/main" id="{B92D658F-F31C-0A54-6034-5BCFE3174E17}"/>
              </a:ext>
            </a:extLst>
          </p:cNvPr>
          <p:cNvSpPr txBox="1"/>
          <p:nvPr/>
        </p:nvSpPr>
        <p:spPr>
          <a:xfrm>
            <a:off x="415505" y="3307917"/>
            <a:ext cx="11612371" cy="369332"/>
          </a:xfrm>
          <a:prstGeom prst="rect">
            <a:avLst/>
          </a:prstGeom>
          <a:noFill/>
        </p:spPr>
        <p:txBody>
          <a:bodyPr wrap="square">
            <a:spAutoFit/>
          </a:bodyPr>
          <a:lstStyle/>
          <a:p>
            <a:r>
              <a:rPr lang="fr-FR" dirty="0"/>
              <a:t>Ce document et les autres supports pédagogiques se trouvent à l’adresse suivante : </a:t>
            </a:r>
            <a:r>
              <a:rPr lang="fr-FR" dirty="0">
                <a:hlinkClick r:id="rId2"/>
              </a:rPr>
              <a:t>www.mohamedelafrit.com/fad106</a:t>
            </a:r>
            <a:r>
              <a:rPr lang="fr-FR" dirty="0"/>
              <a:t> </a:t>
            </a:r>
            <a:endParaRPr lang="en-US" dirty="0"/>
          </a:p>
        </p:txBody>
      </p:sp>
      <p:pic>
        <p:nvPicPr>
          <p:cNvPr id="8" name="Picture 7">
            <a:extLst>
              <a:ext uri="{FF2B5EF4-FFF2-40B4-BE49-F238E27FC236}">
                <a16:creationId xmlns:a16="http://schemas.microsoft.com/office/drawing/2014/main" id="{A888F633-0B59-26FE-2415-B12B62A7D14A}"/>
              </a:ext>
            </a:extLst>
          </p:cNvPr>
          <p:cNvPicPr>
            <a:picLocks noChangeAspect="1"/>
          </p:cNvPicPr>
          <p:nvPr/>
        </p:nvPicPr>
        <p:blipFill>
          <a:blip r:embed="rId3"/>
          <a:stretch>
            <a:fillRect/>
          </a:stretch>
        </p:blipFill>
        <p:spPr>
          <a:xfrm>
            <a:off x="4764014" y="3684200"/>
            <a:ext cx="2915352" cy="3006457"/>
          </a:xfrm>
          <a:prstGeom prst="rect">
            <a:avLst/>
          </a:prstGeom>
        </p:spPr>
      </p:pic>
    </p:spTree>
    <p:extLst>
      <p:ext uri="{BB962C8B-B14F-4D97-AF65-F5344CB8AC3E}">
        <p14:creationId xmlns:p14="http://schemas.microsoft.com/office/powerpoint/2010/main" val="189908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80CE07-C8D0-9EF1-DA15-3F379D4D76F1}"/>
              </a:ext>
            </a:extLst>
          </p:cNvPr>
          <p:cNvPicPr>
            <a:picLocks noChangeAspect="1"/>
          </p:cNvPicPr>
          <p:nvPr/>
        </p:nvPicPr>
        <p:blipFill>
          <a:blip r:embed="rId2"/>
          <a:srcRect b="7713"/>
          <a:stretch/>
        </p:blipFill>
        <p:spPr>
          <a:xfrm>
            <a:off x="2706360" y="979986"/>
            <a:ext cx="7125617" cy="5684199"/>
          </a:xfrm>
          <a:prstGeom prst="rect">
            <a:avLst/>
          </a:prstGeom>
        </p:spPr>
      </p:pic>
      <p:pic>
        <p:nvPicPr>
          <p:cNvPr id="2" name="Image 4">
            <a:extLst>
              <a:ext uri="{FF2B5EF4-FFF2-40B4-BE49-F238E27FC236}">
                <a16:creationId xmlns:a16="http://schemas.microsoft.com/office/drawing/2014/main" id="{BBD9631F-03D6-6342-59EA-630E18F7CE41}"/>
              </a:ext>
            </a:extLst>
          </p:cNvPr>
          <p:cNvPicPr>
            <a:picLocks noChangeAspect="1"/>
          </p:cNvPicPr>
          <p:nvPr/>
        </p:nvPicPr>
        <p:blipFill>
          <a:blip r:embed="rId3"/>
          <a:stretch>
            <a:fillRect/>
          </a:stretch>
        </p:blipFill>
        <p:spPr>
          <a:xfrm>
            <a:off x="130700" y="157725"/>
            <a:ext cx="1975805" cy="1020095"/>
          </a:xfrm>
          <a:prstGeom prst="rect">
            <a:avLst/>
          </a:prstGeom>
        </p:spPr>
      </p:pic>
      <p:sp>
        <p:nvSpPr>
          <p:cNvPr id="4" name="Title 1">
            <a:extLst>
              <a:ext uri="{FF2B5EF4-FFF2-40B4-BE49-F238E27FC236}">
                <a16:creationId xmlns:a16="http://schemas.microsoft.com/office/drawing/2014/main" id="{AE9B07D7-55D4-2CD5-8D2C-F643AAAD4A83}"/>
              </a:ext>
            </a:extLst>
          </p:cNvPr>
          <p:cNvSpPr>
            <a:spLocks noGrp="1"/>
          </p:cNvSpPr>
          <p:nvPr>
            <p:ph type="title"/>
          </p:nvPr>
        </p:nvSpPr>
        <p:spPr>
          <a:xfrm>
            <a:off x="1955981" y="251777"/>
            <a:ext cx="9887675" cy="728209"/>
          </a:xfrm>
        </p:spPr>
        <p:txBody>
          <a:bodyPr>
            <a:normAutofit fontScale="90000"/>
          </a:bodyPr>
          <a:lstStyle/>
          <a:p>
            <a:pPr algn="ctr">
              <a:defRPr sz="3200"/>
            </a:pPr>
            <a:r>
              <a:rPr lang="fr-FR" sz="4000" dirty="0"/>
              <a:t>Exemples d’</a:t>
            </a:r>
            <a:r>
              <a:rPr lang="fr-FR" sz="4000" dirty="0">
                <a:highlight>
                  <a:srgbClr val="FFFF00"/>
                </a:highlight>
              </a:rPr>
              <a:t>approches/méthodes/pratiques</a:t>
            </a:r>
            <a:r>
              <a:rPr lang="fr-FR" sz="4000" dirty="0"/>
              <a:t> Agiles</a:t>
            </a:r>
            <a:endParaRPr lang="en-US" sz="4000" dirty="0"/>
          </a:p>
        </p:txBody>
      </p:sp>
      <p:sp>
        <p:nvSpPr>
          <p:cNvPr id="5" name="Oval 4">
            <a:extLst>
              <a:ext uri="{FF2B5EF4-FFF2-40B4-BE49-F238E27FC236}">
                <a16:creationId xmlns:a16="http://schemas.microsoft.com/office/drawing/2014/main" id="{02579EE3-B733-0A88-A3D4-DFCC0FD4B4F7}"/>
              </a:ext>
            </a:extLst>
          </p:cNvPr>
          <p:cNvSpPr/>
          <p:nvPr/>
        </p:nvSpPr>
        <p:spPr>
          <a:xfrm>
            <a:off x="1238560" y="437355"/>
            <a:ext cx="235132" cy="35705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1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CCFC5-F238-D8AF-E817-A3C34FEFA4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091132-CBD6-327E-F437-208F1ED4FA97}"/>
              </a:ext>
            </a:extLst>
          </p:cNvPr>
          <p:cNvPicPr>
            <a:picLocks noChangeAspect="1"/>
          </p:cNvPicPr>
          <p:nvPr/>
        </p:nvPicPr>
        <p:blipFill>
          <a:blip r:embed="rId2"/>
          <a:stretch>
            <a:fillRect/>
          </a:stretch>
        </p:blipFill>
        <p:spPr>
          <a:xfrm>
            <a:off x="197963" y="613776"/>
            <a:ext cx="11759441" cy="5610348"/>
          </a:xfrm>
          <a:prstGeom prst="rect">
            <a:avLst/>
          </a:prstGeom>
        </p:spPr>
      </p:pic>
    </p:spTree>
    <p:extLst>
      <p:ext uri="{BB962C8B-B14F-4D97-AF65-F5344CB8AC3E}">
        <p14:creationId xmlns:p14="http://schemas.microsoft.com/office/powerpoint/2010/main" val="240498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7F5C41-1C58-977A-0DA5-E4FEBA3F82A9}"/>
              </a:ext>
            </a:extLst>
          </p:cNvPr>
          <p:cNvPicPr>
            <a:picLocks noChangeAspect="1"/>
          </p:cNvPicPr>
          <p:nvPr/>
        </p:nvPicPr>
        <p:blipFill>
          <a:blip r:embed="rId2"/>
          <a:stretch>
            <a:fillRect/>
          </a:stretch>
        </p:blipFill>
        <p:spPr>
          <a:xfrm>
            <a:off x="0" y="1211560"/>
            <a:ext cx="12192000" cy="4434879"/>
          </a:xfrm>
          <a:prstGeom prst="rect">
            <a:avLst/>
          </a:prstGeom>
        </p:spPr>
      </p:pic>
    </p:spTree>
    <p:extLst>
      <p:ext uri="{BB962C8B-B14F-4D97-AF65-F5344CB8AC3E}">
        <p14:creationId xmlns:p14="http://schemas.microsoft.com/office/powerpoint/2010/main" val="187871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E1E14F-282A-2210-9A05-0DAD2B722E08}"/>
              </a:ext>
            </a:extLst>
          </p:cNvPr>
          <p:cNvPicPr>
            <a:picLocks noChangeAspect="1"/>
          </p:cNvPicPr>
          <p:nvPr/>
        </p:nvPicPr>
        <p:blipFill>
          <a:blip r:embed="rId2"/>
          <a:srcRect b="5907"/>
          <a:stretch/>
        </p:blipFill>
        <p:spPr>
          <a:xfrm>
            <a:off x="2394321" y="477872"/>
            <a:ext cx="6400800" cy="6262562"/>
          </a:xfrm>
          <a:prstGeom prst="rect">
            <a:avLst/>
          </a:prstGeom>
        </p:spPr>
      </p:pic>
      <p:sp>
        <p:nvSpPr>
          <p:cNvPr id="2" name="TextBox 1">
            <a:extLst>
              <a:ext uri="{FF2B5EF4-FFF2-40B4-BE49-F238E27FC236}">
                <a16:creationId xmlns:a16="http://schemas.microsoft.com/office/drawing/2014/main" id="{0684DCF7-4A88-018F-CDB1-5A7398BED56B}"/>
              </a:ext>
            </a:extLst>
          </p:cNvPr>
          <p:cNvSpPr txBox="1"/>
          <p:nvPr/>
        </p:nvSpPr>
        <p:spPr>
          <a:xfrm>
            <a:off x="9178834" y="6200503"/>
            <a:ext cx="2656115" cy="369332"/>
          </a:xfrm>
          <a:prstGeom prst="rect">
            <a:avLst/>
          </a:prstGeom>
          <a:noFill/>
        </p:spPr>
        <p:txBody>
          <a:bodyPr wrap="square" rtlCol="0">
            <a:spAutoFit/>
          </a:bodyPr>
          <a:lstStyle/>
          <a:p>
            <a:r>
              <a:rPr lang="fr-FR" dirty="0"/>
              <a:t>Source : SBOK 4</a:t>
            </a:r>
            <a:endParaRPr lang="en-US" dirty="0"/>
          </a:p>
        </p:txBody>
      </p:sp>
    </p:spTree>
    <p:extLst>
      <p:ext uri="{BB962C8B-B14F-4D97-AF65-F5344CB8AC3E}">
        <p14:creationId xmlns:p14="http://schemas.microsoft.com/office/powerpoint/2010/main" val="107659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95F536-D74E-5518-8AC6-FF35976AC2EE}"/>
              </a:ext>
            </a:extLst>
          </p:cNvPr>
          <p:cNvPicPr>
            <a:picLocks noChangeAspect="1"/>
          </p:cNvPicPr>
          <p:nvPr/>
        </p:nvPicPr>
        <p:blipFill>
          <a:blip r:embed="rId2"/>
          <a:stretch>
            <a:fillRect/>
          </a:stretch>
        </p:blipFill>
        <p:spPr>
          <a:xfrm>
            <a:off x="2184612" y="10384"/>
            <a:ext cx="7784320" cy="6803618"/>
          </a:xfrm>
          <a:prstGeom prst="rect">
            <a:avLst/>
          </a:prstGeom>
        </p:spPr>
      </p:pic>
    </p:spTree>
    <p:extLst>
      <p:ext uri="{BB962C8B-B14F-4D97-AF65-F5344CB8AC3E}">
        <p14:creationId xmlns:p14="http://schemas.microsoft.com/office/powerpoint/2010/main" val="224028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person&#10;&#10;Description automatically generated with low confidence">
            <a:extLst>
              <a:ext uri="{FF2B5EF4-FFF2-40B4-BE49-F238E27FC236}">
                <a16:creationId xmlns:a16="http://schemas.microsoft.com/office/drawing/2014/main" id="{156C0D67-FF8B-43CB-A8C2-49F9C2869CFF}"/>
              </a:ext>
            </a:extLst>
          </p:cNvPr>
          <p:cNvPicPr>
            <a:picLocks noChangeAspect="1"/>
          </p:cNvPicPr>
          <p:nvPr/>
        </p:nvPicPr>
        <p:blipFill rotWithShape="1">
          <a:blip r:embed="rId2"/>
          <a:srcRect t="5501" r="1" b="1350"/>
          <a:stretch/>
        </p:blipFill>
        <p:spPr>
          <a:xfrm>
            <a:off x="1865267" y="1137327"/>
            <a:ext cx="7886700" cy="4995575"/>
          </a:xfrm>
          <a:prstGeom prst="rect">
            <a:avLst/>
          </a:prstGeom>
        </p:spPr>
      </p:pic>
    </p:spTree>
    <p:extLst>
      <p:ext uri="{BB962C8B-B14F-4D97-AF65-F5344CB8AC3E}">
        <p14:creationId xmlns:p14="http://schemas.microsoft.com/office/powerpoint/2010/main" val="346318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021D15-48F9-120E-E00A-1A624E76286E}"/>
              </a:ext>
            </a:extLst>
          </p:cNvPr>
          <p:cNvPicPr>
            <a:picLocks noChangeAspect="1"/>
          </p:cNvPicPr>
          <p:nvPr/>
        </p:nvPicPr>
        <p:blipFill>
          <a:blip r:embed="rId2"/>
          <a:stretch>
            <a:fillRect/>
          </a:stretch>
        </p:blipFill>
        <p:spPr>
          <a:xfrm>
            <a:off x="1723415" y="828312"/>
            <a:ext cx="8745170" cy="5201376"/>
          </a:xfrm>
          <a:prstGeom prst="rect">
            <a:avLst/>
          </a:prstGeom>
        </p:spPr>
      </p:pic>
    </p:spTree>
    <p:extLst>
      <p:ext uri="{BB962C8B-B14F-4D97-AF65-F5344CB8AC3E}">
        <p14:creationId xmlns:p14="http://schemas.microsoft.com/office/powerpoint/2010/main" val="141927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F857E5E-F4BC-040C-5678-4CEE147130A6}"/>
              </a:ext>
            </a:extLst>
          </p:cNvPr>
          <p:cNvPicPr>
            <a:picLocks noChangeAspect="1"/>
          </p:cNvPicPr>
          <p:nvPr/>
        </p:nvPicPr>
        <p:blipFill>
          <a:blip r:embed="rId2"/>
          <a:srcRect b="11215"/>
          <a:stretch/>
        </p:blipFill>
        <p:spPr>
          <a:xfrm>
            <a:off x="483726" y="84171"/>
            <a:ext cx="11442498" cy="5893548"/>
          </a:xfrm>
          <a:prstGeom prst="rect">
            <a:avLst/>
          </a:prstGeom>
        </p:spPr>
      </p:pic>
      <p:sp>
        <p:nvSpPr>
          <p:cNvPr id="2" name="TextBox 1">
            <a:extLst>
              <a:ext uri="{FF2B5EF4-FFF2-40B4-BE49-F238E27FC236}">
                <a16:creationId xmlns:a16="http://schemas.microsoft.com/office/drawing/2014/main" id="{EF4EBE89-923B-9CA4-5E6B-4D944CAB483F}"/>
              </a:ext>
            </a:extLst>
          </p:cNvPr>
          <p:cNvSpPr txBox="1"/>
          <p:nvPr/>
        </p:nvSpPr>
        <p:spPr>
          <a:xfrm>
            <a:off x="1769453" y="750628"/>
            <a:ext cx="4435522" cy="584775"/>
          </a:xfrm>
          <a:prstGeom prst="rect">
            <a:avLst/>
          </a:prstGeom>
          <a:solidFill>
            <a:schemeClr val="bg1"/>
          </a:solidFill>
        </p:spPr>
        <p:txBody>
          <a:bodyPr wrap="square" rtlCol="0">
            <a:spAutoFit/>
          </a:bodyPr>
          <a:lstStyle/>
          <a:p>
            <a:r>
              <a:rPr lang="fr-FR" sz="3200" dirty="0"/>
              <a:t>Approche traditionnelle</a:t>
            </a:r>
            <a:endParaRPr lang="en-US" sz="3200" dirty="0"/>
          </a:p>
        </p:txBody>
      </p:sp>
      <p:sp>
        <p:nvSpPr>
          <p:cNvPr id="3" name="TextBox 2">
            <a:extLst>
              <a:ext uri="{FF2B5EF4-FFF2-40B4-BE49-F238E27FC236}">
                <a16:creationId xmlns:a16="http://schemas.microsoft.com/office/drawing/2014/main" id="{5A0E2849-8EB4-A108-5E86-283A4107F6AD}"/>
              </a:ext>
            </a:extLst>
          </p:cNvPr>
          <p:cNvSpPr txBox="1"/>
          <p:nvPr/>
        </p:nvSpPr>
        <p:spPr>
          <a:xfrm>
            <a:off x="6697712" y="696037"/>
            <a:ext cx="4435522" cy="584775"/>
          </a:xfrm>
          <a:prstGeom prst="rect">
            <a:avLst/>
          </a:prstGeom>
          <a:solidFill>
            <a:schemeClr val="bg1"/>
          </a:solidFill>
        </p:spPr>
        <p:txBody>
          <a:bodyPr wrap="square" rtlCol="0">
            <a:spAutoFit/>
          </a:bodyPr>
          <a:lstStyle/>
          <a:p>
            <a:r>
              <a:rPr lang="fr-FR" sz="3200" dirty="0"/>
              <a:t>Approche agile</a:t>
            </a:r>
            <a:endParaRPr lang="en-US" sz="3200" dirty="0"/>
          </a:p>
        </p:txBody>
      </p:sp>
      <p:sp>
        <p:nvSpPr>
          <p:cNvPr id="4" name="TextBox 3">
            <a:extLst>
              <a:ext uri="{FF2B5EF4-FFF2-40B4-BE49-F238E27FC236}">
                <a16:creationId xmlns:a16="http://schemas.microsoft.com/office/drawing/2014/main" id="{D897EED5-4338-4A4D-7C4D-19838A767084}"/>
              </a:ext>
            </a:extLst>
          </p:cNvPr>
          <p:cNvSpPr txBox="1"/>
          <p:nvPr/>
        </p:nvSpPr>
        <p:spPr>
          <a:xfrm>
            <a:off x="10082272" y="5977719"/>
            <a:ext cx="1626002" cy="400110"/>
          </a:xfrm>
          <a:prstGeom prst="rect">
            <a:avLst/>
          </a:prstGeom>
          <a:solidFill>
            <a:schemeClr val="bg1"/>
          </a:solidFill>
        </p:spPr>
        <p:txBody>
          <a:bodyPr wrap="square" rtlCol="0">
            <a:spAutoFit/>
          </a:bodyPr>
          <a:lstStyle/>
          <a:p>
            <a:r>
              <a:rPr lang="fr-FR" sz="2000" dirty="0"/>
              <a:t>Source : PMI</a:t>
            </a:r>
            <a:endParaRPr lang="en-US" sz="2000" dirty="0"/>
          </a:p>
        </p:txBody>
      </p:sp>
    </p:spTree>
    <p:extLst>
      <p:ext uri="{BB962C8B-B14F-4D97-AF65-F5344CB8AC3E}">
        <p14:creationId xmlns:p14="http://schemas.microsoft.com/office/powerpoint/2010/main" val="388302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67012" y="0"/>
            <a:ext cx="9855200" cy="715963"/>
          </a:xfrm>
        </p:spPr>
        <p:txBody>
          <a:bodyPr/>
          <a:lstStyle/>
          <a:p>
            <a:r>
              <a:rPr lang="en-US" dirty="0">
                <a:solidFill>
                  <a:srgbClr val="0050AD"/>
                </a:solidFill>
              </a:rPr>
              <a:t>Scrum vs. Traditional Project Management</a:t>
            </a:r>
            <a:endParaRPr lang="en-IN" dirty="0"/>
          </a:p>
        </p:txBody>
      </p:sp>
      <p:pic>
        <p:nvPicPr>
          <p:cNvPr id="4" name="Picture 3">
            <a:extLst>
              <a:ext uri="{FF2B5EF4-FFF2-40B4-BE49-F238E27FC236}">
                <a16:creationId xmlns:a16="http://schemas.microsoft.com/office/drawing/2014/main" id="{070A8C7E-5394-D4B3-7577-E397B69163FC}"/>
              </a:ext>
            </a:extLst>
          </p:cNvPr>
          <p:cNvPicPr>
            <a:picLocks noChangeAspect="1"/>
          </p:cNvPicPr>
          <p:nvPr/>
        </p:nvPicPr>
        <p:blipFill>
          <a:blip r:embed="rId2"/>
          <a:stretch>
            <a:fillRect/>
          </a:stretch>
        </p:blipFill>
        <p:spPr>
          <a:xfrm>
            <a:off x="2386161" y="621051"/>
            <a:ext cx="7586178" cy="6145509"/>
          </a:xfrm>
          <a:prstGeom prst="rect">
            <a:avLst/>
          </a:prstGeom>
        </p:spPr>
      </p:pic>
    </p:spTree>
    <p:extLst>
      <p:ext uri="{BB962C8B-B14F-4D97-AF65-F5344CB8AC3E}">
        <p14:creationId xmlns:p14="http://schemas.microsoft.com/office/powerpoint/2010/main" val="403390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5B144-314B-6183-CFF0-4BAB17378F78}"/>
              </a:ext>
            </a:extLst>
          </p:cNvPr>
          <p:cNvPicPr>
            <a:picLocks noChangeAspect="1"/>
          </p:cNvPicPr>
          <p:nvPr/>
        </p:nvPicPr>
        <p:blipFill>
          <a:blip r:embed="rId2"/>
          <a:stretch>
            <a:fillRect/>
          </a:stretch>
        </p:blipFill>
        <p:spPr>
          <a:xfrm>
            <a:off x="691250" y="1230489"/>
            <a:ext cx="11024457" cy="5407377"/>
          </a:xfrm>
          <a:prstGeom prst="rect">
            <a:avLst/>
          </a:prstGeom>
        </p:spPr>
      </p:pic>
      <p:sp>
        <p:nvSpPr>
          <p:cNvPr id="7" name="TextBox 6">
            <a:extLst>
              <a:ext uri="{FF2B5EF4-FFF2-40B4-BE49-F238E27FC236}">
                <a16:creationId xmlns:a16="http://schemas.microsoft.com/office/drawing/2014/main" id="{B12D31DB-96EC-72C4-6BE8-7CC15AA01D4F}"/>
              </a:ext>
            </a:extLst>
          </p:cNvPr>
          <p:cNvSpPr txBox="1"/>
          <p:nvPr/>
        </p:nvSpPr>
        <p:spPr>
          <a:xfrm>
            <a:off x="1618593" y="298512"/>
            <a:ext cx="8954813" cy="523220"/>
          </a:xfrm>
          <a:prstGeom prst="rect">
            <a:avLst/>
          </a:prstGeom>
          <a:noFill/>
        </p:spPr>
        <p:txBody>
          <a:bodyPr wrap="square">
            <a:spAutoFit/>
          </a:bodyPr>
          <a:lstStyle/>
          <a:p>
            <a:r>
              <a:rPr lang="fr-FR" sz="2800" i="0" u="none" strike="noStrike" baseline="0" dirty="0">
                <a:latin typeface="ArialNarrow-Bold"/>
              </a:rPr>
              <a:t>Les défis relatifs à la gestion de projet traditionnelle</a:t>
            </a:r>
            <a:endParaRPr lang="en-US" sz="2800" dirty="0"/>
          </a:p>
        </p:txBody>
      </p:sp>
    </p:spTree>
    <p:extLst>
      <p:ext uri="{BB962C8B-B14F-4D97-AF65-F5344CB8AC3E}">
        <p14:creationId xmlns:p14="http://schemas.microsoft.com/office/powerpoint/2010/main" val="251228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FAF9-C848-659B-6E13-1F3BA3B84B67}"/>
              </a:ext>
            </a:extLst>
          </p:cNvPr>
          <p:cNvSpPr>
            <a:spLocks noGrp="1"/>
          </p:cNvSpPr>
          <p:nvPr>
            <p:ph type="title"/>
          </p:nvPr>
        </p:nvSpPr>
        <p:spPr/>
        <p:txBody>
          <a:bodyPr/>
          <a:lstStyle/>
          <a:p>
            <a:r>
              <a:rPr lang="fr-FR" dirty="0"/>
              <a:t>Contexte de la formation</a:t>
            </a:r>
            <a:endParaRPr lang="en-US" dirty="0"/>
          </a:p>
        </p:txBody>
      </p:sp>
      <p:sp>
        <p:nvSpPr>
          <p:cNvPr id="3" name="Content Placeholder 2">
            <a:extLst>
              <a:ext uri="{FF2B5EF4-FFF2-40B4-BE49-F238E27FC236}">
                <a16:creationId xmlns:a16="http://schemas.microsoft.com/office/drawing/2014/main" id="{0D465A1B-96D5-2F3C-B26C-537B078A8F92}"/>
              </a:ext>
            </a:extLst>
          </p:cNvPr>
          <p:cNvSpPr>
            <a:spLocks noGrp="1"/>
          </p:cNvSpPr>
          <p:nvPr>
            <p:ph idx="1"/>
          </p:nvPr>
        </p:nvSpPr>
        <p:spPr/>
        <p:txBody>
          <a:bodyPr/>
          <a:lstStyle/>
          <a:p>
            <a:r>
              <a:rPr lang="fr-FR" dirty="0"/>
              <a:t>Formation destinée aux commerciaux et responsables marketing et communication d’un centre de formation en gestion de projets informatique </a:t>
            </a:r>
          </a:p>
          <a:p>
            <a:r>
              <a:rPr lang="fr-FR" dirty="0"/>
              <a:t>Les commerciaux ont besoin de : </a:t>
            </a:r>
          </a:p>
          <a:p>
            <a:pPr lvl="1"/>
            <a:r>
              <a:rPr lang="fr-FR" dirty="0"/>
              <a:t>Sensibilisation au langage et concepts clés de la formation Scrum </a:t>
            </a:r>
          </a:p>
          <a:p>
            <a:pPr lvl="1"/>
            <a:r>
              <a:rPr lang="fr-FR" dirty="0"/>
              <a:t>Avoir des outils et références pour continuer à s’autoformer pour préparer leurs argumentaires et scripts pour la prospection commerciale </a:t>
            </a:r>
            <a:endParaRPr lang="en-US" dirty="0"/>
          </a:p>
        </p:txBody>
      </p:sp>
    </p:spTree>
    <p:extLst>
      <p:ext uri="{BB962C8B-B14F-4D97-AF65-F5344CB8AC3E}">
        <p14:creationId xmlns:p14="http://schemas.microsoft.com/office/powerpoint/2010/main" val="384950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EAA40-D416-B309-4A50-061F2C6CECB3}"/>
              </a:ext>
            </a:extLst>
          </p:cNvPr>
          <p:cNvPicPr>
            <a:picLocks noChangeAspect="1"/>
          </p:cNvPicPr>
          <p:nvPr/>
        </p:nvPicPr>
        <p:blipFill>
          <a:blip r:embed="rId2"/>
          <a:stretch>
            <a:fillRect/>
          </a:stretch>
        </p:blipFill>
        <p:spPr>
          <a:xfrm>
            <a:off x="420129" y="362310"/>
            <a:ext cx="11335771" cy="6124754"/>
          </a:xfrm>
          <a:prstGeom prst="rect">
            <a:avLst/>
          </a:prstGeom>
        </p:spPr>
      </p:pic>
    </p:spTree>
    <p:extLst>
      <p:ext uri="{BB962C8B-B14F-4D97-AF65-F5344CB8AC3E}">
        <p14:creationId xmlns:p14="http://schemas.microsoft.com/office/powerpoint/2010/main" val="414703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1A428B-57B7-18A2-0306-582481EADC12}"/>
              </a:ext>
            </a:extLst>
          </p:cNvPr>
          <p:cNvPicPr>
            <a:picLocks noChangeAspect="1"/>
          </p:cNvPicPr>
          <p:nvPr/>
        </p:nvPicPr>
        <p:blipFill>
          <a:blip r:embed="rId2"/>
          <a:stretch>
            <a:fillRect/>
          </a:stretch>
        </p:blipFill>
        <p:spPr>
          <a:xfrm>
            <a:off x="2093153" y="53193"/>
            <a:ext cx="7878574" cy="6644407"/>
          </a:xfrm>
          <a:prstGeom prst="rect">
            <a:avLst/>
          </a:prstGeom>
        </p:spPr>
      </p:pic>
    </p:spTree>
    <p:extLst>
      <p:ext uri="{BB962C8B-B14F-4D97-AF65-F5344CB8AC3E}">
        <p14:creationId xmlns:p14="http://schemas.microsoft.com/office/powerpoint/2010/main" val="15905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9F4E8-0EA3-2A2F-A5F1-01221F8C9A0C}"/>
              </a:ext>
            </a:extLst>
          </p:cNvPr>
          <p:cNvPicPr>
            <a:picLocks noChangeAspect="1"/>
          </p:cNvPicPr>
          <p:nvPr/>
        </p:nvPicPr>
        <p:blipFill>
          <a:blip r:embed="rId2"/>
          <a:stretch>
            <a:fillRect/>
          </a:stretch>
        </p:blipFill>
        <p:spPr>
          <a:xfrm>
            <a:off x="0" y="34765"/>
            <a:ext cx="12192000" cy="6788469"/>
          </a:xfrm>
          <a:prstGeom prst="rect">
            <a:avLst/>
          </a:prstGeom>
        </p:spPr>
      </p:pic>
    </p:spTree>
    <p:extLst>
      <p:ext uri="{BB962C8B-B14F-4D97-AF65-F5344CB8AC3E}">
        <p14:creationId xmlns:p14="http://schemas.microsoft.com/office/powerpoint/2010/main" val="26414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091D8-67E6-FA87-2AF9-CA66510A3AB5}"/>
              </a:ext>
            </a:extLst>
          </p:cNvPr>
          <p:cNvPicPr>
            <a:picLocks noChangeAspect="1"/>
          </p:cNvPicPr>
          <p:nvPr/>
        </p:nvPicPr>
        <p:blipFill>
          <a:blip r:embed="rId2"/>
          <a:stretch>
            <a:fillRect/>
          </a:stretch>
        </p:blipFill>
        <p:spPr>
          <a:xfrm>
            <a:off x="7843" y="8160"/>
            <a:ext cx="12181097" cy="6539592"/>
          </a:xfrm>
          <a:prstGeom prst="rect">
            <a:avLst/>
          </a:prstGeom>
        </p:spPr>
      </p:pic>
      <p:sp>
        <p:nvSpPr>
          <p:cNvPr id="5" name="TextBox 4">
            <a:extLst>
              <a:ext uri="{FF2B5EF4-FFF2-40B4-BE49-F238E27FC236}">
                <a16:creationId xmlns:a16="http://schemas.microsoft.com/office/drawing/2014/main" id="{DD774A98-9DD4-EB2D-F4B7-9FD4E9D6D233}"/>
              </a:ext>
            </a:extLst>
          </p:cNvPr>
          <p:cNvSpPr txBox="1"/>
          <p:nvPr/>
        </p:nvSpPr>
        <p:spPr>
          <a:xfrm>
            <a:off x="6938444" y="6542063"/>
            <a:ext cx="5253556" cy="307777"/>
          </a:xfrm>
          <a:prstGeom prst="rect">
            <a:avLst/>
          </a:prstGeom>
          <a:noFill/>
        </p:spPr>
        <p:txBody>
          <a:bodyPr wrap="square">
            <a:spAutoFit/>
          </a:bodyPr>
          <a:lstStyle/>
          <a:p>
            <a:r>
              <a:rPr lang="en-US" sz="1400" dirty="0">
                <a:hlinkClick r:id="rId3"/>
              </a:rPr>
              <a:t>https://www.visual-paradigm.com/features/scrum-process-canvas/</a:t>
            </a:r>
            <a:r>
              <a:rPr lang="en-US" sz="1400" dirty="0"/>
              <a:t> </a:t>
            </a:r>
          </a:p>
        </p:txBody>
      </p:sp>
    </p:spTree>
    <p:extLst>
      <p:ext uri="{BB962C8B-B14F-4D97-AF65-F5344CB8AC3E}">
        <p14:creationId xmlns:p14="http://schemas.microsoft.com/office/powerpoint/2010/main" val="335745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6E3A38-689B-2C2F-99EF-CE93B6212DE5}"/>
            </a:ext>
          </a:extLst>
        </p:cNvPr>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9F4B0B26-75DB-73EC-9FEE-F0284DF1F669}"/>
              </a:ext>
            </a:extLst>
          </p:cNvPr>
          <p:cNvCxnSpPr>
            <a:cxnSpLocks/>
          </p:cNvCxnSpPr>
          <p:nvPr/>
        </p:nvCxnSpPr>
        <p:spPr>
          <a:xfrm>
            <a:off x="388888" y="3096355"/>
            <a:ext cx="56755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A71EA61-1ECE-31B1-E1F4-47D410052D7E}"/>
              </a:ext>
            </a:extLst>
          </p:cNvPr>
          <p:cNvCxnSpPr>
            <a:cxnSpLocks/>
          </p:cNvCxnSpPr>
          <p:nvPr/>
        </p:nvCxnSpPr>
        <p:spPr>
          <a:xfrm flipV="1">
            <a:off x="388888" y="1225514"/>
            <a:ext cx="0" cy="18708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99BBCEB9-6CA8-1F95-099B-903324AFA746}"/>
              </a:ext>
            </a:extLst>
          </p:cNvPr>
          <p:cNvGraphicFramePr>
            <a:graphicFrameLocks noGrp="1"/>
          </p:cNvGraphicFramePr>
          <p:nvPr>
            <p:extLst>
              <p:ext uri="{D42A27DB-BD31-4B8C-83A1-F6EECF244321}">
                <p14:modId xmlns:p14="http://schemas.microsoft.com/office/powerpoint/2010/main" val="2694680305"/>
              </p:ext>
            </p:extLst>
          </p:nvPr>
        </p:nvGraphicFramePr>
        <p:xfrm>
          <a:off x="477510" y="3346900"/>
          <a:ext cx="5443984" cy="370840"/>
        </p:xfrm>
        <a:graphic>
          <a:graphicData uri="http://schemas.openxmlformats.org/drawingml/2006/table">
            <a:tbl>
              <a:tblPr firstRow="1" bandRow="1">
                <a:tableStyleId>{5C22544A-7EE6-4342-B048-85BDC9FD1C3A}</a:tableStyleId>
              </a:tblPr>
              <a:tblGrid>
                <a:gridCol w="1625510">
                  <a:extLst>
                    <a:ext uri="{9D8B030D-6E8A-4147-A177-3AD203B41FA5}">
                      <a16:colId xmlns:a16="http://schemas.microsoft.com/office/drawing/2014/main" val="2092171345"/>
                    </a:ext>
                  </a:extLst>
                </a:gridCol>
                <a:gridCol w="1155192">
                  <a:extLst>
                    <a:ext uri="{9D8B030D-6E8A-4147-A177-3AD203B41FA5}">
                      <a16:colId xmlns:a16="http://schemas.microsoft.com/office/drawing/2014/main" val="2236020301"/>
                    </a:ext>
                  </a:extLst>
                </a:gridCol>
                <a:gridCol w="945931">
                  <a:extLst>
                    <a:ext uri="{9D8B030D-6E8A-4147-A177-3AD203B41FA5}">
                      <a16:colId xmlns:a16="http://schemas.microsoft.com/office/drawing/2014/main" val="1880231680"/>
                    </a:ext>
                  </a:extLst>
                </a:gridCol>
                <a:gridCol w="536028">
                  <a:extLst>
                    <a:ext uri="{9D8B030D-6E8A-4147-A177-3AD203B41FA5}">
                      <a16:colId xmlns:a16="http://schemas.microsoft.com/office/drawing/2014/main" val="2250731445"/>
                    </a:ext>
                  </a:extLst>
                </a:gridCol>
                <a:gridCol w="1181323">
                  <a:extLst>
                    <a:ext uri="{9D8B030D-6E8A-4147-A177-3AD203B41FA5}">
                      <a16:colId xmlns:a16="http://schemas.microsoft.com/office/drawing/2014/main" val="4292846587"/>
                    </a:ext>
                  </a:extLst>
                </a:gridCol>
              </a:tblGrid>
              <a:tr h="370840">
                <a:tc>
                  <a:txBody>
                    <a:bodyPr/>
                    <a:lstStyle/>
                    <a:p>
                      <a:pPr algn="ctr"/>
                      <a:r>
                        <a:rPr lang="fr-FR" sz="1200" b="0" dirty="0">
                          <a:solidFill>
                            <a:schemeClr val="tx1"/>
                          </a:solidFill>
                        </a:rPr>
                        <a:t>Analyse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rPr>
                        <a:t>Conception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rPr>
                        <a:t>Réalisation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rPr>
                        <a:t>Test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rPr>
                        <a:t>Livraison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3074734"/>
                  </a:ext>
                </a:extLst>
              </a:tr>
            </a:tbl>
          </a:graphicData>
        </a:graphic>
      </p:graphicFrame>
      <p:sp>
        <p:nvSpPr>
          <p:cNvPr id="12" name="TextBox 11">
            <a:extLst>
              <a:ext uri="{FF2B5EF4-FFF2-40B4-BE49-F238E27FC236}">
                <a16:creationId xmlns:a16="http://schemas.microsoft.com/office/drawing/2014/main" id="{C7413AA4-256E-6E43-8B9F-154B557D0E7F}"/>
              </a:ext>
            </a:extLst>
          </p:cNvPr>
          <p:cNvSpPr txBox="1"/>
          <p:nvPr/>
        </p:nvSpPr>
        <p:spPr>
          <a:xfrm rot="16200000">
            <a:off x="-983029" y="1947364"/>
            <a:ext cx="2228193" cy="369332"/>
          </a:xfrm>
          <a:prstGeom prst="rect">
            <a:avLst/>
          </a:prstGeom>
          <a:noFill/>
        </p:spPr>
        <p:txBody>
          <a:bodyPr wrap="square" rtlCol="0">
            <a:spAutoFit/>
          </a:bodyPr>
          <a:lstStyle/>
          <a:p>
            <a:r>
              <a:rPr lang="fr-FR" dirty="0"/>
              <a:t>Valeur ajoutée livrée</a:t>
            </a:r>
            <a:endParaRPr lang="en-US" dirty="0"/>
          </a:p>
        </p:txBody>
      </p:sp>
      <p:cxnSp>
        <p:nvCxnSpPr>
          <p:cNvPr id="14" name="Straight Connector 13">
            <a:extLst>
              <a:ext uri="{FF2B5EF4-FFF2-40B4-BE49-F238E27FC236}">
                <a16:creationId xmlns:a16="http://schemas.microsoft.com/office/drawing/2014/main" id="{D3F07458-B1A0-5243-0CA0-0D490C2424D5}"/>
              </a:ext>
            </a:extLst>
          </p:cNvPr>
          <p:cNvCxnSpPr>
            <a:cxnSpLocks/>
          </p:cNvCxnSpPr>
          <p:nvPr/>
        </p:nvCxnSpPr>
        <p:spPr>
          <a:xfrm>
            <a:off x="414450" y="3043802"/>
            <a:ext cx="431521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C0C48609-F99D-C23C-BDC8-6839DF156825}"/>
              </a:ext>
            </a:extLst>
          </p:cNvPr>
          <p:cNvGraphicFramePr>
            <a:graphicFrameLocks noGrp="1"/>
          </p:cNvGraphicFramePr>
          <p:nvPr>
            <p:extLst>
              <p:ext uri="{D42A27DB-BD31-4B8C-83A1-F6EECF244321}">
                <p14:modId xmlns:p14="http://schemas.microsoft.com/office/powerpoint/2010/main" val="3634075375"/>
              </p:ext>
            </p:extLst>
          </p:nvPr>
        </p:nvGraphicFramePr>
        <p:xfrm>
          <a:off x="477510" y="3840487"/>
          <a:ext cx="5450330" cy="741680"/>
        </p:xfrm>
        <a:graphic>
          <a:graphicData uri="http://schemas.openxmlformats.org/drawingml/2006/table">
            <a:tbl>
              <a:tblPr firstRow="1" bandRow="1">
                <a:tableStyleId>{5C22544A-7EE6-4342-B048-85BDC9FD1C3A}</a:tableStyleId>
              </a:tblPr>
              <a:tblGrid>
                <a:gridCol w="1207480">
                  <a:extLst>
                    <a:ext uri="{9D8B030D-6E8A-4147-A177-3AD203B41FA5}">
                      <a16:colId xmlns:a16="http://schemas.microsoft.com/office/drawing/2014/main" val="1922396248"/>
                    </a:ext>
                  </a:extLst>
                </a:gridCol>
                <a:gridCol w="1310759">
                  <a:extLst>
                    <a:ext uri="{9D8B030D-6E8A-4147-A177-3AD203B41FA5}">
                      <a16:colId xmlns:a16="http://schemas.microsoft.com/office/drawing/2014/main" val="1368498277"/>
                    </a:ext>
                  </a:extLst>
                </a:gridCol>
                <a:gridCol w="1986160">
                  <a:extLst>
                    <a:ext uri="{9D8B030D-6E8A-4147-A177-3AD203B41FA5}">
                      <a16:colId xmlns:a16="http://schemas.microsoft.com/office/drawing/2014/main" val="346483464"/>
                    </a:ext>
                  </a:extLst>
                </a:gridCol>
                <a:gridCol w="945931">
                  <a:extLst>
                    <a:ext uri="{9D8B030D-6E8A-4147-A177-3AD203B41FA5}">
                      <a16:colId xmlns:a16="http://schemas.microsoft.com/office/drawing/2014/main" val="564735443"/>
                    </a:ext>
                  </a:extLst>
                </a:gridCol>
              </a:tblGrid>
              <a:tr h="370840">
                <a:tc>
                  <a:txBody>
                    <a:bodyPr/>
                    <a:lstStyle/>
                    <a:p>
                      <a:pPr algn="ctr"/>
                      <a:r>
                        <a:rPr lang="fr-FR" sz="1400" b="0" dirty="0">
                          <a:solidFill>
                            <a:schemeClr val="tx1"/>
                          </a:solidFill>
                        </a:rPr>
                        <a:t>Initialisation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fr-FR" sz="1400" b="0" dirty="0">
                          <a:solidFill>
                            <a:schemeClr val="tx1"/>
                          </a:solidFill>
                        </a:rPr>
                        <a:t>Planification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400" b="0" dirty="0">
                          <a:solidFill>
                            <a:schemeClr val="tx1"/>
                          </a:solidFill>
                        </a:rPr>
                        <a:t>Exécution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1400" b="0" dirty="0">
                          <a:solidFill>
                            <a:schemeClr val="tx1"/>
                          </a:solidFill>
                        </a:rPr>
                        <a:t>Clôture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78682617"/>
                  </a:ext>
                </a:extLst>
              </a:tr>
              <a:tr h="370840">
                <a:tc gridSpan="4">
                  <a:txBody>
                    <a:bodyPr/>
                    <a:lstStyle/>
                    <a:p>
                      <a:pPr algn="ctr"/>
                      <a:r>
                        <a:rPr lang="fr-FR" sz="1400" b="0" dirty="0">
                          <a:solidFill>
                            <a:schemeClr val="tx1"/>
                          </a:solidFill>
                        </a:rPr>
                        <a:t>Suivi et pilotage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005405"/>
                  </a:ext>
                </a:extLst>
              </a:tr>
            </a:tbl>
          </a:graphicData>
        </a:graphic>
      </p:graphicFrame>
      <p:cxnSp>
        <p:nvCxnSpPr>
          <p:cNvPr id="18" name="Straight Connector 17">
            <a:extLst>
              <a:ext uri="{FF2B5EF4-FFF2-40B4-BE49-F238E27FC236}">
                <a16:creationId xmlns:a16="http://schemas.microsoft.com/office/drawing/2014/main" id="{1372E23B-003E-4631-591F-7C3B61089F98}"/>
              </a:ext>
            </a:extLst>
          </p:cNvPr>
          <p:cNvCxnSpPr>
            <a:cxnSpLocks/>
          </p:cNvCxnSpPr>
          <p:nvPr/>
        </p:nvCxnSpPr>
        <p:spPr>
          <a:xfrm>
            <a:off x="388888" y="1588119"/>
            <a:ext cx="553260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639855-0B91-B37F-DC6D-3A41D874BE2C}"/>
              </a:ext>
            </a:extLst>
          </p:cNvPr>
          <p:cNvCxnSpPr>
            <a:cxnSpLocks/>
          </p:cNvCxnSpPr>
          <p:nvPr/>
        </p:nvCxnSpPr>
        <p:spPr>
          <a:xfrm flipV="1">
            <a:off x="4729661" y="1599196"/>
            <a:ext cx="1191832" cy="144460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6C6DDC4-B777-A06F-D90D-567B18290D95}"/>
              </a:ext>
            </a:extLst>
          </p:cNvPr>
          <p:cNvSpPr txBox="1"/>
          <p:nvPr/>
        </p:nvSpPr>
        <p:spPr>
          <a:xfrm>
            <a:off x="5434497" y="2819356"/>
            <a:ext cx="629978" cy="276999"/>
          </a:xfrm>
          <a:prstGeom prst="rect">
            <a:avLst/>
          </a:prstGeom>
          <a:noFill/>
        </p:spPr>
        <p:txBody>
          <a:bodyPr wrap="square" rtlCol="0">
            <a:spAutoFit/>
          </a:bodyPr>
          <a:lstStyle/>
          <a:p>
            <a:r>
              <a:rPr lang="fr-FR" sz="1200" dirty="0"/>
              <a:t>Temps</a:t>
            </a:r>
            <a:endParaRPr lang="en-US" sz="1200" dirty="0"/>
          </a:p>
        </p:txBody>
      </p:sp>
      <p:cxnSp>
        <p:nvCxnSpPr>
          <p:cNvPr id="26" name="Straight Connector 25">
            <a:extLst>
              <a:ext uri="{FF2B5EF4-FFF2-40B4-BE49-F238E27FC236}">
                <a16:creationId xmlns:a16="http://schemas.microsoft.com/office/drawing/2014/main" id="{C72498CB-C34E-4EC5-713E-372FF72918F7}"/>
              </a:ext>
            </a:extLst>
          </p:cNvPr>
          <p:cNvCxnSpPr>
            <a:cxnSpLocks/>
          </p:cNvCxnSpPr>
          <p:nvPr/>
        </p:nvCxnSpPr>
        <p:spPr>
          <a:xfrm flipV="1">
            <a:off x="5921493" y="1330072"/>
            <a:ext cx="1016" cy="1783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D59581-A8B8-3D3D-85B3-1537A05D2C88}"/>
              </a:ext>
            </a:extLst>
          </p:cNvPr>
          <p:cNvCxnSpPr>
            <a:cxnSpLocks/>
          </p:cNvCxnSpPr>
          <p:nvPr/>
        </p:nvCxnSpPr>
        <p:spPr>
          <a:xfrm>
            <a:off x="272917" y="1588686"/>
            <a:ext cx="23194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63300C8-BC45-3F3B-0E90-2D4122E7F6E4}"/>
              </a:ext>
            </a:extLst>
          </p:cNvPr>
          <p:cNvCxnSpPr>
            <a:cxnSpLocks/>
          </p:cNvCxnSpPr>
          <p:nvPr/>
        </p:nvCxnSpPr>
        <p:spPr>
          <a:xfrm>
            <a:off x="6621670" y="3113759"/>
            <a:ext cx="5378746" cy="165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0D9E0A4-4FE6-2193-21FD-C3A77F2F984F}"/>
              </a:ext>
            </a:extLst>
          </p:cNvPr>
          <p:cNvCxnSpPr>
            <a:cxnSpLocks/>
          </p:cNvCxnSpPr>
          <p:nvPr/>
        </p:nvCxnSpPr>
        <p:spPr>
          <a:xfrm flipV="1">
            <a:off x="6621670" y="1242918"/>
            <a:ext cx="0" cy="18708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DE9BCF8-7F98-AEB3-6BA3-E445069BF12C}"/>
              </a:ext>
            </a:extLst>
          </p:cNvPr>
          <p:cNvSpPr txBox="1"/>
          <p:nvPr/>
        </p:nvSpPr>
        <p:spPr>
          <a:xfrm rot="16200000">
            <a:off x="5249753" y="1964768"/>
            <a:ext cx="2228193" cy="369332"/>
          </a:xfrm>
          <a:prstGeom prst="rect">
            <a:avLst/>
          </a:prstGeom>
          <a:noFill/>
        </p:spPr>
        <p:txBody>
          <a:bodyPr wrap="square" rtlCol="0">
            <a:spAutoFit/>
          </a:bodyPr>
          <a:lstStyle/>
          <a:p>
            <a:r>
              <a:rPr lang="fr-FR" dirty="0"/>
              <a:t>Valeur ajoutée livrée</a:t>
            </a:r>
            <a:endParaRPr lang="en-US" dirty="0"/>
          </a:p>
        </p:txBody>
      </p:sp>
      <p:cxnSp>
        <p:nvCxnSpPr>
          <p:cNvPr id="38" name="Straight Connector 37">
            <a:extLst>
              <a:ext uri="{FF2B5EF4-FFF2-40B4-BE49-F238E27FC236}">
                <a16:creationId xmlns:a16="http://schemas.microsoft.com/office/drawing/2014/main" id="{EB84959E-F46A-C6EC-1FEB-EC8E58AB6B37}"/>
              </a:ext>
            </a:extLst>
          </p:cNvPr>
          <p:cNvCxnSpPr>
            <a:cxnSpLocks/>
          </p:cNvCxnSpPr>
          <p:nvPr/>
        </p:nvCxnSpPr>
        <p:spPr>
          <a:xfrm>
            <a:off x="6647232" y="3061206"/>
            <a:ext cx="180879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A8A894-2D94-AA47-483D-DE9138F62C50}"/>
              </a:ext>
            </a:extLst>
          </p:cNvPr>
          <p:cNvCxnSpPr>
            <a:cxnSpLocks/>
          </p:cNvCxnSpPr>
          <p:nvPr/>
        </p:nvCxnSpPr>
        <p:spPr>
          <a:xfrm>
            <a:off x="6621670" y="1605523"/>
            <a:ext cx="522021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C10EDF-11E1-8B81-6445-3F4A07639F20}"/>
              </a:ext>
            </a:extLst>
          </p:cNvPr>
          <p:cNvCxnSpPr>
            <a:cxnSpLocks/>
          </p:cNvCxnSpPr>
          <p:nvPr/>
        </p:nvCxnSpPr>
        <p:spPr>
          <a:xfrm flipV="1">
            <a:off x="10337079" y="1877195"/>
            <a:ext cx="0" cy="43559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BE18E2B-3F55-592F-3257-0D5C32BC1443}"/>
              </a:ext>
            </a:extLst>
          </p:cNvPr>
          <p:cNvSpPr txBox="1"/>
          <p:nvPr/>
        </p:nvSpPr>
        <p:spPr>
          <a:xfrm>
            <a:off x="11358486" y="2853355"/>
            <a:ext cx="589110" cy="276999"/>
          </a:xfrm>
          <a:prstGeom prst="rect">
            <a:avLst/>
          </a:prstGeom>
          <a:noFill/>
        </p:spPr>
        <p:txBody>
          <a:bodyPr wrap="square" rtlCol="0">
            <a:spAutoFit/>
          </a:bodyPr>
          <a:lstStyle/>
          <a:p>
            <a:r>
              <a:rPr lang="fr-FR" sz="1200" dirty="0"/>
              <a:t>Temps</a:t>
            </a:r>
            <a:endParaRPr lang="en-US" sz="1200" dirty="0"/>
          </a:p>
        </p:txBody>
      </p:sp>
      <p:cxnSp>
        <p:nvCxnSpPr>
          <p:cNvPr id="43" name="Straight Connector 42">
            <a:extLst>
              <a:ext uri="{FF2B5EF4-FFF2-40B4-BE49-F238E27FC236}">
                <a16:creationId xmlns:a16="http://schemas.microsoft.com/office/drawing/2014/main" id="{A26C320B-24A4-B3D9-A7AC-F458D5AD7EB9}"/>
              </a:ext>
            </a:extLst>
          </p:cNvPr>
          <p:cNvCxnSpPr>
            <a:cxnSpLocks/>
          </p:cNvCxnSpPr>
          <p:nvPr/>
        </p:nvCxnSpPr>
        <p:spPr>
          <a:xfrm flipV="1">
            <a:off x="11841886" y="1330072"/>
            <a:ext cx="0" cy="1800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2AB424-A229-61E2-38F6-0B77D61F6FE3}"/>
              </a:ext>
            </a:extLst>
          </p:cNvPr>
          <p:cNvCxnSpPr>
            <a:cxnSpLocks/>
          </p:cNvCxnSpPr>
          <p:nvPr/>
        </p:nvCxnSpPr>
        <p:spPr>
          <a:xfrm>
            <a:off x="6505699" y="1606090"/>
            <a:ext cx="23194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5" name="Table 44">
            <a:extLst>
              <a:ext uri="{FF2B5EF4-FFF2-40B4-BE49-F238E27FC236}">
                <a16:creationId xmlns:a16="http://schemas.microsoft.com/office/drawing/2014/main" id="{7F5DD638-833D-16E5-B790-A067F9B35A46}"/>
              </a:ext>
            </a:extLst>
          </p:cNvPr>
          <p:cNvGraphicFramePr>
            <a:graphicFrameLocks noGrp="1"/>
          </p:cNvGraphicFramePr>
          <p:nvPr>
            <p:extLst>
              <p:ext uri="{D42A27DB-BD31-4B8C-83A1-F6EECF244321}">
                <p14:modId xmlns:p14="http://schemas.microsoft.com/office/powerpoint/2010/main" val="3617172189"/>
              </p:ext>
            </p:extLst>
          </p:nvPr>
        </p:nvGraphicFramePr>
        <p:xfrm>
          <a:off x="6548516" y="3346900"/>
          <a:ext cx="5220218" cy="2673304"/>
        </p:xfrm>
        <a:graphic>
          <a:graphicData uri="http://schemas.openxmlformats.org/drawingml/2006/table">
            <a:tbl>
              <a:tblPr firstRow="1" bandRow="1">
                <a:tableStyleId>{5C22544A-7EE6-4342-B048-85BDC9FD1C3A}</a:tableStyleId>
              </a:tblPr>
              <a:tblGrid>
                <a:gridCol w="432198">
                  <a:extLst>
                    <a:ext uri="{9D8B030D-6E8A-4147-A177-3AD203B41FA5}">
                      <a16:colId xmlns:a16="http://schemas.microsoft.com/office/drawing/2014/main" val="1502687591"/>
                    </a:ext>
                  </a:extLst>
                </a:gridCol>
                <a:gridCol w="417935">
                  <a:extLst>
                    <a:ext uri="{9D8B030D-6E8A-4147-A177-3AD203B41FA5}">
                      <a16:colId xmlns:a16="http://schemas.microsoft.com/office/drawing/2014/main" val="3908537470"/>
                    </a:ext>
                  </a:extLst>
                </a:gridCol>
                <a:gridCol w="962337">
                  <a:extLst>
                    <a:ext uri="{9D8B030D-6E8A-4147-A177-3AD203B41FA5}">
                      <a16:colId xmlns:a16="http://schemas.microsoft.com/office/drawing/2014/main" val="3744699104"/>
                    </a:ext>
                  </a:extLst>
                </a:gridCol>
                <a:gridCol w="962337">
                  <a:extLst>
                    <a:ext uri="{9D8B030D-6E8A-4147-A177-3AD203B41FA5}">
                      <a16:colId xmlns:a16="http://schemas.microsoft.com/office/drawing/2014/main" val="3768185572"/>
                    </a:ext>
                  </a:extLst>
                </a:gridCol>
                <a:gridCol w="962337">
                  <a:extLst>
                    <a:ext uri="{9D8B030D-6E8A-4147-A177-3AD203B41FA5}">
                      <a16:colId xmlns:a16="http://schemas.microsoft.com/office/drawing/2014/main" val="170474792"/>
                    </a:ext>
                  </a:extLst>
                </a:gridCol>
                <a:gridCol w="962337">
                  <a:extLst>
                    <a:ext uri="{9D8B030D-6E8A-4147-A177-3AD203B41FA5}">
                      <a16:colId xmlns:a16="http://schemas.microsoft.com/office/drawing/2014/main" val="1776304595"/>
                    </a:ext>
                  </a:extLst>
                </a:gridCol>
                <a:gridCol w="520737">
                  <a:extLst>
                    <a:ext uri="{9D8B030D-6E8A-4147-A177-3AD203B41FA5}">
                      <a16:colId xmlns:a16="http://schemas.microsoft.com/office/drawing/2014/main" val="2735098854"/>
                    </a:ext>
                  </a:extLst>
                </a:gridCol>
              </a:tblGrid>
              <a:tr h="1617428">
                <a:tc rowSpan="3">
                  <a:txBody>
                    <a:bodyPr/>
                    <a:lstStyle/>
                    <a:p>
                      <a:pPr algn="l"/>
                      <a:r>
                        <a:rPr lang="fr-FR" sz="1600" b="0" dirty="0">
                          <a:solidFill>
                            <a:schemeClr val="tx1"/>
                          </a:solidFill>
                        </a:rPr>
                        <a:t>Initialisation</a:t>
                      </a:r>
                      <a:endParaRPr lang="en-US" sz="16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l"/>
                      <a:r>
                        <a:rPr lang="fr-FR" sz="1600" b="0" dirty="0">
                          <a:solidFill>
                            <a:schemeClr val="tx1"/>
                          </a:solidFill>
                        </a:rPr>
                        <a:t>Macro-Planification</a:t>
                      </a:r>
                      <a:endParaRPr lang="en-US" sz="16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fr-FR" sz="1200" b="0" dirty="0">
                          <a:solidFill>
                            <a:schemeClr val="tx1"/>
                          </a:solidFill>
                          <a:highlight>
                            <a:srgbClr val="C5E0B4"/>
                          </a:highlight>
                        </a:rPr>
                        <a:t>Planification</a:t>
                      </a:r>
                      <a:r>
                        <a:rPr lang="fr-FR" sz="1200" b="0" dirty="0">
                          <a:solidFill>
                            <a:schemeClr val="tx1"/>
                          </a:solidFill>
                        </a:rPr>
                        <a:t> </a:t>
                      </a:r>
                    </a:p>
                    <a:p>
                      <a:pPr algn="l"/>
                      <a:r>
                        <a:rPr lang="fr-FR" sz="1200" b="0" dirty="0">
                          <a:solidFill>
                            <a:schemeClr val="tx1"/>
                          </a:solidFill>
                        </a:rPr>
                        <a:t>Analyse &amp; Conception </a:t>
                      </a:r>
                    </a:p>
                    <a:p>
                      <a:pPr algn="l"/>
                      <a:r>
                        <a:rPr lang="fr-FR" sz="1200" b="0" dirty="0">
                          <a:solidFill>
                            <a:schemeClr val="tx1"/>
                          </a:solidFill>
                          <a:highlight>
                            <a:srgbClr val="FBE5D6"/>
                          </a:highlight>
                        </a:rPr>
                        <a:t>Réalisation &amp; Test</a:t>
                      </a:r>
                      <a:r>
                        <a:rPr lang="fr-FR" sz="1200" b="0" dirty="0">
                          <a:solidFill>
                            <a:schemeClr val="tx1"/>
                          </a:solidFill>
                        </a:rPr>
                        <a:t> </a:t>
                      </a:r>
                    </a:p>
                    <a:p>
                      <a:pPr algn="l"/>
                      <a:r>
                        <a:rPr lang="fr-FR" sz="1200" b="0" dirty="0">
                          <a:solidFill>
                            <a:schemeClr val="tx1"/>
                          </a:solidFill>
                        </a:rPr>
                        <a:t>Livraison &amp; </a:t>
                      </a:r>
                      <a:r>
                        <a:rPr lang="fr-FR" sz="1200" b="0" dirty="0">
                          <a:solidFill>
                            <a:schemeClr val="tx1"/>
                          </a:solidFill>
                          <a:highlight>
                            <a:srgbClr val="D9D9D9"/>
                          </a:highlight>
                        </a:rPr>
                        <a:t>clôture</a:t>
                      </a:r>
                      <a:r>
                        <a:rPr lang="fr-FR" sz="1200" b="0" dirty="0">
                          <a:solidFill>
                            <a:schemeClr val="tx1"/>
                          </a:solidFill>
                        </a:rPr>
                        <a:t>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200" b="0" dirty="0">
                          <a:solidFill>
                            <a:schemeClr val="tx1"/>
                          </a:solidFill>
                          <a:highlight>
                            <a:srgbClr val="C5E0B4"/>
                          </a:highlight>
                        </a:rPr>
                        <a:t>Planification</a:t>
                      </a:r>
                      <a:r>
                        <a:rPr lang="fr-FR" sz="1200" b="0" dirty="0">
                          <a:solidFill>
                            <a:schemeClr val="tx1"/>
                          </a:solidFill>
                        </a:rPr>
                        <a:t> </a:t>
                      </a:r>
                    </a:p>
                    <a:p>
                      <a:pPr algn="l"/>
                      <a:r>
                        <a:rPr lang="fr-FR" sz="1200" b="0" dirty="0">
                          <a:solidFill>
                            <a:schemeClr val="tx1"/>
                          </a:solidFill>
                        </a:rPr>
                        <a:t>Analyse &amp; Conception </a:t>
                      </a:r>
                    </a:p>
                    <a:p>
                      <a:pPr algn="l"/>
                      <a:r>
                        <a:rPr lang="fr-FR" sz="1200" b="0" dirty="0">
                          <a:solidFill>
                            <a:schemeClr val="tx1"/>
                          </a:solidFill>
                          <a:highlight>
                            <a:srgbClr val="FBE5D6"/>
                          </a:highlight>
                        </a:rPr>
                        <a:t>Réalisation &amp;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Livraison &amp; </a:t>
                      </a:r>
                      <a:r>
                        <a:rPr lang="fr-FR" sz="1200" b="0" dirty="0">
                          <a:solidFill>
                            <a:schemeClr val="tx1"/>
                          </a:solidFill>
                          <a:highlight>
                            <a:srgbClr val="D9D9D9"/>
                          </a:highlight>
                        </a:rPr>
                        <a:t>clôture</a:t>
                      </a:r>
                      <a:r>
                        <a:rPr lang="fr-FR" sz="1200" b="0" dirty="0">
                          <a:solidFill>
                            <a:schemeClr val="tx1"/>
                          </a:solidFill>
                        </a:rPr>
                        <a:t>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200" b="0" dirty="0">
                          <a:solidFill>
                            <a:schemeClr val="tx1"/>
                          </a:solidFill>
                          <a:highlight>
                            <a:srgbClr val="C5E0B4"/>
                          </a:highlight>
                        </a:rPr>
                        <a:t>Planification</a:t>
                      </a:r>
                      <a:r>
                        <a:rPr lang="fr-FR" sz="1200" b="0" dirty="0">
                          <a:solidFill>
                            <a:schemeClr val="tx1"/>
                          </a:solidFill>
                        </a:rPr>
                        <a:t> </a:t>
                      </a:r>
                    </a:p>
                    <a:p>
                      <a:pPr algn="l"/>
                      <a:r>
                        <a:rPr lang="fr-FR" sz="1200" b="0" dirty="0">
                          <a:solidFill>
                            <a:schemeClr val="tx1"/>
                          </a:solidFill>
                        </a:rPr>
                        <a:t>Analyse &amp; Conception </a:t>
                      </a:r>
                    </a:p>
                    <a:p>
                      <a:pPr algn="l"/>
                      <a:r>
                        <a:rPr lang="fr-FR" sz="1200" b="0" dirty="0">
                          <a:solidFill>
                            <a:schemeClr val="tx1"/>
                          </a:solidFill>
                          <a:highlight>
                            <a:srgbClr val="FBE5D6"/>
                          </a:highlight>
                        </a:rPr>
                        <a:t>Réalisation &amp;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Livraison &amp; </a:t>
                      </a:r>
                      <a:r>
                        <a:rPr lang="fr-FR" sz="1200" b="0" dirty="0">
                          <a:solidFill>
                            <a:schemeClr val="tx1"/>
                          </a:solidFill>
                          <a:highlight>
                            <a:srgbClr val="D9D9D9"/>
                          </a:highlight>
                        </a:rPr>
                        <a:t>clôture</a:t>
                      </a:r>
                      <a:r>
                        <a:rPr lang="fr-FR" sz="1200" b="0" dirty="0">
                          <a:solidFill>
                            <a:schemeClr val="tx1"/>
                          </a:solidFill>
                        </a:rPr>
                        <a:t>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200" b="0" dirty="0">
                          <a:solidFill>
                            <a:schemeClr val="tx1"/>
                          </a:solidFill>
                          <a:highlight>
                            <a:srgbClr val="C5E0B4"/>
                          </a:highlight>
                        </a:rPr>
                        <a:t>Planification</a:t>
                      </a:r>
                      <a:r>
                        <a:rPr lang="fr-FR" sz="1200" b="0" dirty="0">
                          <a:solidFill>
                            <a:schemeClr val="tx1"/>
                          </a:solidFill>
                        </a:rPr>
                        <a:t> </a:t>
                      </a:r>
                    </a:p>
                    <a:p>
                      <a:pPr algn="l"/>
                      <a:r>
                        <a:rPr lang="fr-FR" sz="1200" b="0" dirty="0">
                          <a:solidFill>
                            <a:schemeClr val="tx1"/>
                          </a:solidFill>
                        </a:rPr>
                        <a:t>Analyse &amp; Conception </a:t>
                      </a:r>
                    </a:p>
                    <a:p>
                      <a:pPr algn="l"/>
                      <a:r>
                        <a:rPr lang="fr-FR" sz="1200" b="0" dirty="0">
                          <a:solidFill>
                            <a:schemeClr val="tx1"/>
                          </a:solidFill>
                          <a:highlight>
                            <a:srgbClr val="FBE5D6"/>
                          </a:highlight>
                        </a:rPr>
                        <a:t>Réalisation &amp;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Livraison &amp; </a:t>
                      </a:r>
                      <a:r>
                        <a:rPr lang="fr-FR" sz="1200" b="0" dirty="0">
                          <a:solidFill>
                            <a:schemeClr val="tx1"/>
                          </a:solidFill>
                          <a:highlight>
                            <a:srgbClr val="D9D9D9"/>
                          </a:highlight>
                        </a:rPr>
                        <a:t>clôture</a:t>
                      </a:r>
                      <a:r>
                        <a:rPr lang="fr-FR" sz="1200" b="0" dirty="0">
                          <a:solidFill>
                            <a:schemeClr val="tx1"/>
                          </a:solidFill>
                        </a:rPr>
                        <a:t>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Clôture globale du projet</a:t>
                      </a:r>
                      <a:endParaRPr lang="en-US" sz="1200" b="0" dirty="0">
                        <a:solidFill>
                          <a:schemeClr val="tx1"/>
                        </a:solidFill>
                      </a:endParaRPr>
                    </a:p>
                    <a:p>
                      <a:pPr algn="l"/>
                      <a:endParaRPr lang="en-US" sz="12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7742625"/>
                  </a:ext>
                </a:extLst>
              </a:tr>
              <a:tr h="324356">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dirty="0">
                          <a:solidFill>
                            <a:schemeClr val="tx1"/>
                          </a:solidFill>
                        </a:rPr>
                        <a:t>Itération 1</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dirty="0">
                          <a:solidFill>
                            <a:schemeClr val="tx1"/>
                          </a:solidFill>
                        </a:rPr>
                        <a:t>Itération 2</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dirty="0">
                          <a:solidFill>
                            <a:schemeClr val="tx1"/>
                          </a:solidFill>
                        </a:rPr>
                        <a:t>Itération 3</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0" dirty="0">
                          <a:solidFill>
                            <a:schemeClr val="tx1"/>
                          </a:solidFill>
                        </a:rPr>
                        <a:t>Itération 4</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661882"/>
                  </a:ext>
                </a:extLst>
              </a:tr>
              <a:tr h="352943">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fr-FR" b="0" dirty="0">
                          <a:solidFill>
                            <a:schemeClr val="tx1"/>
                          </a:solidFill>
                        </a:rPr>
                        <a:t>Exécution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880069"/>
                  </a:ext>
                </a:extLst>
              </a:tr>
              <a:tr h="352943">
                <a:tc gridSpan="7">
                  <a:txBody>
                    <a:bodyPr/>
                    <a:lstStyle/>
                    <a:p>
                      <a:pPr algn="ctr"/>
                      <a:r>
                        <a:rPr lang="fr-FR" sz="1800" b="0" dirty="0">
                          <a:solidFill>
                            <a:schemeClr val="tx1"/>
                          </a:solidFill>
                        </a:rPr>
                        <a:t>Suivi et pilotage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1806441"/>
                  </a:ext>
                </a:extLst>
              </a:tr>
            </a:tbl>
          </a:graphicData>
        </a:graphic>
      </p:graphicFrame>
      <p:cxnSp>
        <p:nvCxnSpPr>
          <p:cNvPr id="48" name="Straight Connector 47">
            <a:extLst>
              <a:ext uri="{FF2B5EF4-FFF2-40B4-BE49-F238E27FC236}">
                <a16:creationId xmlns:a16="http://schemas.microsoft.com/office/drawing/2014/main" id="{ECDD706F-CC27-109E-9D88-FFD191D4A185}"/>
              </a:ext>
            </a:extLst>
          </p:cNvPr>
          <p:cNvCxnSpPr>
            <a:cxnSpLocks/>
          </p:cNvCxnSpPr>
          <p:nvPr/>
        </p:nvCxnSpPr>
        <p:spPr>
          <a:xfrm>
            <a:off x="8456027" y="2789290"/>
            <a:ext cx="99908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1E48A1-6483-2BE8-6433-30AAF3705AB0}"/>
              </a:ext>
            </a:extLst>
          </p:cNvPr>
          <p:cNvCxnSpPr>
            <a:cxnSpLocks/>
          </p:cNvCxnSpPr>
          <p:nvPr/>
        </p:nvCxnSpPr>
        <p:spPr>
          <a:xfrm>
            <a:off x="9459463" y="2312785"/>
            <a:ext cx="87761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803E0C-B385-96F8-A6CB-82617B230507}"/>
              </a:ext>
            </a:extLst>
          </p:cNvPr>
          <p:cNvCxnSpPr>
            <a:cxnSpLocks/>
          </p:cNvCxnSpPr>
          <p:nvPr/>
        </p:nvCxnSpPr>
        <p:spPr>
          <a:xfrm>
            <a:off x="10337079" y="1877195"/>
            <a:ext cx="87761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B195F8-8D6E-2A64-A1EB-7DFC9D9D0549}"/>
              </a:ext>
            </a:extLst>
          </p:cNvPr>
          <p:cNvCxnSpPr>
            <a:cxnSpLocks/>
          </p:cNvCxnSpPr>
          <p:nvPr/>
        </p:nvCxnSpPr>
        <p:spPr>
          <a:xfrm flipV="1">
            <a:off x="9459463" y="2312785"/>
            <a:ext cx="0" cy="45400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ABAB92-7C60-471C-49C8-C12E1A33AD55}"/>
              </a:ext>
            </a:extLst>
          </p:cNvPr>
          <p:cNvCxnSpPr>
            <a:cxnSpLocks/>
          </p:cNvCxnSpPr>
          <p:nvPr/>
        </p:nvCxnSpPr>
        <p:spPr>
          <a:xfrm flipV="1">
            <a:off x="8468494" y="2789290"/>
            <a:ext cx="0" cy="2727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C1A5C05-F2A3-7873-9040-3A9AAA86F3F2}"/>
              </a:ext>
            </a:extLst>
          </p:cNvPr>
          <p:cNvCxnSpPr>
            <a:cxnSpLocks/>
          </p:cNvCxnSpPr>
          <p:nvPr/>
        </p:nvCxnSpPr>
        <p:spPr>
          <a:xfrm>
            <a:off x="11214696" y="1604957"/>
            <a:ext cx="62719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CC16F6-65FE-92FE-2C30-E10F75C1A9FB}"/>
              </a:ext>
            </a:extLst>
          </p:cNvPr>
          <p:cNvCxnSpPr>
            <a:cxnSpLocks/>
          </p:cNvCxnSpPr>
          <p:nvPr/>
        </p:nvCxnSpPr>
        <p:spPr>
          <a:xfrm flipV="1">
            <a:off x="11214696" y="1590483"/>
            <a:ext cx="0" cy="28671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25CF7C4-A1C4-7360-AF87-6022E30A28FB}"/>
              </a:ext>
            </a:extLst>
          </p:cNvPr>
          <p:cNvSpPr txBox="1"/>
          <p:nvPr/>
        </p:nvSpPr>
        <p:spPr>
          <a:xfrm>
            <a:off x="414450" y="600396"/>
            <a:ext cx="5428995" cy="369332"/>
          </a:xfrm>
          <a:prstGeom prst="rect">
            <a:avLst/>
          </a:prstGeom>
          <a:noFill/>
        </p:spPr>
        <p:txBody>
          <a:bodyPr wrap="square" rtlCol="0">
            <a:spAutoFit/>
          </a:bodyPr>
          <a:lstStyle/>
          <a:p>
            <a:r>
              <a:rPr lang="fr-FR" dirty="0"/>
              <a:t>Approche prédictive traditionnelle (exemple </a:t>
            </a:r>
            <a:r>
              <a:rPr lang="en-US" dirty="0"/>
              <a:t>Waterfall</a:t>
            </a:r>
            <a:r>
              <a:rPr lang="fr-FR" dirty="0"/>
              <a:t>) </a:t>
            </a:r>
            <a:endParaRPr lang="en-US" dirty="0"/>
          </a:p>
        </p:txBody>
      </p:sp>
      <p:sp>
        <p:nvSpPr>
          <p:cNvPr id="75" name="TextBox 74">
            <a:extLst>
              <a:ext uri="{FF2B5EF4-FFF2-40B4-BE49-F238E27FC236}">
                <a16:creationId xmlns:a16="http://schemas.microsoft.com/office/drawing/2014/main" id="{AB312ADD-A4C2-2D91-4B83-BC84AD4BBE31}"/>
              </a:ext>
            </a:extLst>
          </p:cNvPr>
          <p:cNvSpPr txBox="1"/>
          <p:nvPr/>
        </p:nvSpPr>
        <p:spPr>
          <a:xfrm>
            <a:off x="7315205" y="596088"/>
            <a:ext cx="4345572" cy="369332"/>
          </a:xfrm>
          <a:prstGeom prst="rect">
            <a:avLst/>
          </a:prstGeom>
          <a:noFill/>
        </p:spPr>
        <p:txBody>
          <a:bodyPr wrap="square" rtlCol="0">
            <a:spAutoFit/>
          </a:bodyPr>
          <a:lstStyle/>
          <a:p>
            <a:r>
              <a:rPr lang="fr-FR" dirty="0"/>
              <a:t>Approche adaptative Agile (exemple Scrum)</a:t>
            </a:r>
            <a:endParaRPr lang="en-US" dirty="0"/>
          </a:p>
        </p:txBody>
      </p:sp>
    </p:spTree>
    <p:extLst>
      <p:ext uri="{BB962C8B-B14F-4D97-AF65-F5344CB8AC3E}">
        <p14:creationId xmlns:p14="http://schemas.microsoft.com/office/powerpoint/2010/main" val="367575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7B4E65-1220-6FDC-EC85-3A2468947610}"/>
              </a:ext>
            </a:extLst>
          </p:cNvPr>
          <p:cNvPicPr>
            <a:picLocks noChangeAspect="1"/>
          </p:cNvPicPr>
          <p:nvPr/>
        </p:nvPicPr>
        <p:blipFill>
          <a:blip r:embed="rId2"/>
          <a:stretch>
            <a:fillRect/>
          </a:stretch>
        </p:blipFill>
        <p:spPr>
          <a:xfrm>
            <a:off x="834884" y="1011037"/>
            <a:ext cx="10522231" cy="5532610"/>
          </a:xfrm>
          <a:prstGeom prst="rect">
            <a:avLst/>
          </a:prstGeom>
        </p:spPr>
      </p:pic>
    </p:spTree>
    <p:extLst>
      <p:ext uri="{BB962C8B-B14F-4D97-AF65-F5344CB8AC3E}">
        <p14:creationId xmlns:p14="http://schemas.microsoft.com/office/powerpoint/2010/main" val="390252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F5C4-2B5D-FFFD-85F1-82EF2B4DE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41C4E-18CD-B3AD-2359-D4A58396F265}"/>
              </a:ext>
            </a:extLst>
          </p:cNvPr>
          <p:cNvSpPr>
            <a:spLocks noGrp="1"/>
          </p:cNvSpPr>
          <p:nvPr>
            <p:ph type="title"/>
          </p:nvPr>
        </p:nvSpPr>
        <p:spPr>
          <a:xfrm>
            <a:off x="622539" y="2323321"/>
            <a:ext cx="11126637" cy="1325563"/>
          </a:xfrm>
        </p:spPr>
        <p:txBody>
          <a:bodyPr>
            <a:noAutofit/>
          </a:bodyPr>
          <a:lstStyle/>
          <a:p>
            <a:pPr algn="ctr"/>
            <a:r>
              <a:rPr lang="fr-FR" sz="5400" b="1" dirty="0"/>
              <a:t>Argumentaire pour les entreprises (B2B)</a:t>
            </a:r>
            <a:endParaRPr lang="en-US" sz="5400" dirty="0"/>
          </a:p>
        </p:txBody>
      </p:sp>
    </p:spTree>
    <p:extLst>
      <p:ext uri="{BB962C8B-B14F-4D97-AF65-F5344CB8AC3E}">
        <p14:creationId xmlns:p14="http://schemas.microsoft.com/office/powerpoint/2010/main" val="113741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C2A-4F89-A917-7CFE-2923E5A07DD3}"/>
              </a:ext>
            </a:extLst>
          </p:cNvPr>
          <p:cNvSpPr>
            <a:spLocks noGrp="1"/>
          </p:cNvSpPr>
          <p:nvPr>
            <p:ph type="title"/>
          </p:nvPr>
        </p:nvSpPr>
        <p:spPr>
          <a:xfrm>
            <a:off x="838200" y="201225"/>
            <a:ext cx="10515600" cy="609660"/>
          </a:xfrm>
        </p:spPr>
        <p:txBody>
          <a:bodyPr>
            <a:normAutofit fontScale="90000"/>
          </a:bodyPr>
          <a:lstStyle/>
          <a:p>
            <a:r>
              <a:rPr lang="fr-FR" b="1" dirty="0"/>
              <a:t>Argumentaire pour les entreprises (B2B)</a:t>
            </a:r>
            <a:endParaRPr lang="en-US" dirty="0"/>
          </a:p>
        </p:txBody>
      </p:sp>
      <p:sp>
        <p:nvSpPr>
          <p:cNvPr id="3" name="Content Placeholder 2">
            <a:extLst>
              <a:ext uri="{FF2B5EF4-FFF2-40B4-BE49-F238E27FC236}">
                <a16:creationId xmlns:a16="http://schemas.microsoft.com/office/drawing/2014/main" id="{8E9CB8CE-555A-A6EE-B89A-A754CF248274}"/>
              </a:ext>
            </a:extLst>
          </p:cNvPr>
          <p:cNvSpPr>
            <a:spLocks noGrp="1"/>
          </p:cNvSpPr>
          <p:nvPr>
            <p:ph idx="1"/>
          </p:nvPr>
        </p:nvSpPr>
        <p:spPr/>
        <p:txBody>
          <a:bodyPr/>
          <a:lstStyle/>
          <a:p>
            <a:r>
              <a:rPr lang="fr-FR" b="1" dirty="0"/>
              <a:t>Accroche</a:t>
            </a:r>
          </a:p>
          <a:p>
            <a:r>
              <a:rPr lang="fr-FR" dirty="0"/>
              <a:t>👉 </a:t>
            </a:r>
            <a:r>
              <a:rPr lang="fr-FR" i="1" dirty="0"/>
              <a:t>“La méthode Scrum est aujourd’hui un standard pour gérer efficacement les projets complexes et innovants. Nos formations permettent à vos équipes de monter en compétences rapidement, avec des résultats mesurables sur la productivité et la satisfaction client.”</a:t>
            </a:r>
            <a:endParaRPr lang="fr-FR" dirty="0"/>
          </a:p>
          <a:p>
            <a:endParaRPr lang="en-US" dirty="0"/>
          </a:p>
        </p:txBody>
      </p:sp>
    </p:spTree>
    <p:extLst>
      <p:ext uri="{BB962C8B-B14F-4D97-AF65-F5344CB8AC3E}">
        <p14:creationId xmlns:p14="http://schemas.microsoft.com/office/powerpoint/2010/main" val="340358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8B61-637B-E307-EECE-523372113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F83B2-9433-8B9A-8775-9D52B3160FC4}"/>
              </a:ext>
            </a:extLst>
          </p:cNvPr>
          <p:cNvSpPr>
            <a:spLocks noGrp="1"/>
          </p:cNvSpPr>
          <p:nvPr>
            <p:ph type="title"/>
          </p:nvPr>
        </p:nvSpPr>
        <p:spPr>
          <a:xfrm>
            <a:off x="838200" y="201225"/>
            <a:ext cx="10515600" cy="609660"/>
          </a:xfrm>
        </p:spPr>
        <p:txBody>
          <a:bodyPr>
            <a:normAutofit fontScale="90000"/>
          </a:bodyPr>
          <a:lstStyle/>
          <a:p>
            <a:r>
              <a:rPr lang="fr-FR" b="1" dirty="0"/>
              <a:t>Argumentaire pour les entreprises (B2B)</a:t>
            </a:r>
            <a:endParaRPr lang="en-US" dirty="0"/>
          </a:p>
        </p:txBody>
      </p:sp>
      <p:sp>
        <p:nvSpPr>
          <p:cNvPr id="3" name="Content Placeholder 2">
            <a:extLst>
              <a:ext uri="{FF2B5EF4-FFF2-40B4-BE49-F238E27FC236}">
                <a16:creationId xmlns:a16="http://schemas.microsoft.com/office/drawing/2014/main" id="{F8156F44-D4AE-6FCF-5238-942E0B2D59DA}"/>
              </a:ext>
            </a:extLst>
          </p:cNvPr>
          <p:cNvSpPr>
            <a:spLocks noGrp="1"/>
          </p:cNvSpPr>
          <p:nvPr>
            <p:ph idx="1"/>
          </p:nvPr>
        </p:nvSpPr>
        <p:spPr/>
        <p:txBody>
          <a:bodyPr>
            <a:normAutofit fontScale="62500" lnSpcReduction="20000"/>
          </a:bodyPr>
          <a:lstStyle/>
          <a:p>
            <a:r>
              <a:rPr lang="fr-FR" b="1" dirty="0"/>
              <a:t>Arguments clés :</a:t>
            </a:r>
          </a:p>
          <a:p>
            <a:pPr>
              <a:buFont typeface="+mj-lt"/>
              <a:buAutoNum type="arabicPeriod"/>
            </a:pPr>
            <a:r>
              <a:rPr lang="fr-FR" b="1" dirty="0"/>
              <a:t>Amélioration de la productivité :</a:t>
            </a:r>
            <a:endParaRPr lang="fr-FR" dirty="0"/>
          </a:p>
          <a:p>
            <a:pPr lvl="1"/>
            <a:r>
              <a:rPr lang="fr-FR" dirty="0"/>
              <a:t>Les équipes Scrum bien formées enregistrent une augmentation de la productivité de 20 à 30 % grâce à une meilleure priorisation des tâches et à la réduction des gaspillages.</a:t>
            </a:r>
          </a:p>
          <a:p>
            <a:pPr lvl="1"/>
            <a:r>
              <a:rPr lang="fr-FR" dirty="0"/>
              <a:t>Chiffre : Une étude de McKinsey indique que 70 % des entreprises utilisant Agile, dont Scrum, rapportent un meilleur respect des délais et budgets.</a:t>
            </a:r>
          </a:p>
          <a:p>
            <a:pPr>
              <a:buFont typeface="+mj-lt"/>
              <a:buAutoNum type="arabicPeriod"/>
            </a:pPr>
            <a:r>
              <a:rPr lang="fr-FR" b="1" dirty="0"/>
              <a:t>Réduction du time-to-</a:t>
            </a:r>
            <a:r>
              <a:rPr lang="fr-FR" b="1" dirty="0" err="1"/>
              <a:t>market</a:t>
            </a:r>
            <a:r>
              <a:rPr lang="fr-FR" b="1" dirty="0"/>
              <a:t> :</a:t>
            </a:r>
            <a:endParaRPr lang="fr-FR" dirty="0"/>
          </a:p>
          <a:p>
            <a:pPr lvl="1"/>
            <a:r>
              <a:rPr lang="fr-FR" dirty="0"/>
              <a:t>Avec Scrum, le cycle de livraison peut être réduit de 25 % en moyenne, ce qui permet de répondre plus rapidement aux besoins du marché et des clients.</a:t>
            </a:r>
          </a:p>
          <a:p>
            <a:pPr lvl="1"/>
            <a:r>
              <a:rPr lang="fr-FR" dirty="0"/>
              <a:t>Exemple concret : Une entreprise ayant formé ses équipes à Scrum a réduit le temps de développement d’un produit de 6 à 4 mois.</a:t>
            </a:r>
          </a:p>
          <a:p>
            <a:pPr>
              <a:buFont typeface="+mj-lt"/>
              <a:buAutoNum type="arabicPeriod"/>
            </a:pPr>
            <a:r>
              <a:rPr lang="fr-FR" b="1" dirty="0"/>
              <a:t>Engagement et satisfaction des collaborateurs :</a:t>
            </a:r>
            <a:endParaRPr lang="fr-FR" dirty="0"/>
          </a:p>
          <a:p>
            <a:pPr lvl="1"/>
            <a:r>
              <a:rPr lang="fr-FR" dirty="0"/>
              <a:t>Scrum encourage la collaboration et l’autonomie, augmentant l’engagement des collaborateurs.</a:t>
            </a:r>
          </a:p>
          <a:p>
            <a:pPr lvl="1"/>
            <a:r>
              <a:rPr lang="fr-FR" dirty="0"/>
              <a:t>Chiffre : Une enquête Gallup montre que les équipes autonomes sont 21 % plus productives et 22 % plus rentables.</a:t>
            </a:r>
          </a:p>
          <a:p>
            <a:pPr>
              <a:buFont typeface="+mj-lt"/>
              <a:buAutoNum type="arabicPeriod"/>
            </a:pPr>
            <a:r>
              <a:rPr lang="fr-FR" b="1" dirty="0"/>
              <a:t>Avantage concurrentiel :</a:t>
            </a:r>
            <a:endParaRPr lang="fr-FR" dirty="0"/>
          </a:p>
          <a:p>
            <a:pPr lvl="1"/>
            <a:r>
              <a:rPr lang="fr-FR" dirty="0"/>
              <a:t>Former vos collaborateurs à Scrum est un investissement stratégique. Dans un marché où 85 % des entreprises technologiques adoptent l’Agile, rester compétitif est essentiel.</a:t>
            </a:r>
          </a:p>
          <a:p>
            <a:endParaRPr lang="en-US" dirty="0"/>
          </a:p>
        </p:txBody>
      </p:sp>
    </p:spTree>
    <p:extLst>
      <p:ext uri="{BB962C8B-B14F-4D97-AF65-F5344CB8AC3E}">
        <p14:creationId xmlns:p14="http://schemas.microsoft.com/office/powerpoint/2010/main" val="532427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674B8-50EA-C398-0EE4-99FF0E0F5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77D0C-0CFD-7153-E433-D3486DB2580E}"/>
              </a:ext>
            </a:extLst>
          </p:cNvPr>
          <p:cNvSpPr>
            <a:spLocks noGrp="1"/>
          </p:cNvSpPr>
          <p:nvPr>
            <p:ph type="title"/>
          </p:nvPr>
        </p:nvSpPr>
        <p:spPr>
          <a:xfrm>
            <a:off x="838200" y="201225"/>
            <a:ext cx="10515600" cy="609660"/>
          </a:xfrm>
        </p:spPr>
        <p:txBody>
          <a:bodyPr>
            <a:normAutofit fontScale="90000"/>
          </a:bodyPr>
          <a:lstStyle/>
          <a:p>
            <a:r>
              <a:rPr lang="fr-FR" b="1" dirty="0"/>
              <a:t>Argumentaire pour les entreprises (B2B)</a:t>
            </a:r>
            <a:endParaRPr lang="en-US" dirty="0"/>
          </a:p>
        </p:txBody>
      </p:sp>
      <p:sp>
        <p:nvSpPr>
          <p:cNvPr id="3" name="Content Placeholder 2">
            <a:extLst>
              <a:ext uri="{FF2B5EF4-FFF2-40B4-BE49-F238E27FC236}">
                <a16:creationId xmlns:a16="http://schemas.microsoft.com/office/drawing/2014/main" id="{E3682D0D-A61D-2025-866E-6291475AB1CE}"/>
              </a:ext>
            </a:extLst>
          </p:cNvPr>
          <p:cNvSpPr>
            <a:spLocks noGrp="1"/>
          </p:cNvSpPr>
          <p:nvPr>
            <p:ph idx="1"/>
          </p:nvPr>
        </p:nvSpPr>
        <p:spPr>
          <a:xfrm>
            <a:off x="435429" y="1825625"/>
            <a:ext cx="11303725" cy="4351338"/>
          </a:xfrm>
        </p:spPr>
        <p:txBody>
          <a:bodyPr/>
          <a:lstStyle/>
          <a:p>
            <a:r>
              <a:rPr lang="fr-FR" b="1" dirty="0"/>
              <a:t>Proposition chiffrée :</a:t>
            </a:r>
          </a:p>
          <a:p>
            <a:pPr>
              <a:buFont typeface="Arial" panose="020B0604020202020204" pitchFamily="34" charset="0"/>
              <a:buChar char="•"/>
            </a:pPr>
            <a:r>
              <a:rPr lang="fr-FR" dirty="0"/>
              <a:t>Coût de la formation : 1 500 €/collaborateur pour 2 jours (éligible CPF).</a:t>
            </a:r>
          </a:p>
          <a:p>
            <a:pPr>
              <a:buFont typeface="Arial" panose="020B0604020202020204" pitchFamily="34" charset="0"/>
              <a:buChar char="•"/>
            </a:pPr>
            <a:r>
              <a:rPr lang="fr-FR" dirty="0"/>
              <a:t>Retour sur investissement estimé : Amélioration de la productivité de 20 % peut générer des économies de plusieurs dizaines de milliers d’euros pour une équipe projet annuelle.</a:t>
            </a:r>
          </a:p>
          <a:p>
            <a:endParaRPr lang="en-US" dirty="0"/>
          </a:p>
        </p:txBody>
      </p:sp>
    </p:spTree>
    <p:extLst>
      <p:ext uri="{BB962C8B-B14F-4D97-AF65-F5344CB8AC3E}">
        <p14:creationId xmlns:p14="http://schemas.microsoft.com/office/powerpoint/2010/main" val="221689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17C-1564-F912-D75B-CD316372AADD}"/>
              </a:ext>
            </a:extLst>
          </p:cNvPr>
          <p:cNvSpPr>
            <a:spLocks noGrp="1"/>
          </p:cNvSpPr>
          <p:nvPr>
            <p:ph type="title"/>
          </p:nvPr>
        </p:nvSpPr>
        <p:spPr/>
        <p:txBody>
          <a:bodyPr/>
          <a:lstStyle/>
          <a:p>
            <a:r>
              <a:rPr lang="fr-FR" dirty="0"/>
              <a:t>Objectifs de la séquence</a:t>
            </a:r>
            <a:endParaRPr lang="en-US" dirty="0"/>
          </a:p>
        </p:txBody>
      </p:sp>
      <p:sp>
        <p:nvSpPr>
          <p:cNvPr id="3" name="Content Placeholder 2">
            <a:extLst>
              <a:ext uri="{FF2B5EF4-FFF2-40B4-BE49-F238E27FC236}">
                <a16:creationId xmlns:a16="http://schemas.microsoft.com/office/drawing/2014/main" id="{47A11139-2AD9-04F0-84C3-534DE959C1E6}"/>
              </a:ext>
            </a:extLst>
          </p:cNvPr>
          <p:cNvSpPr>
            <a:spLocks noGrp="1"/>
          </p:cNvSpPr>
          <p:nvPr>
            <p:ph idx="1"/>
          </p:nvPr>
        </p:nvSpPr>
        <p:spPr/>
        <p:txBody>
          <a:bodyPr/>
          <a:lstStyle/>
          <a:p>
            <a:pPr marL="0" indent="0">
              <a:buNone/>
            </a:pPr>
            <a:r>
              <a:rPr lang="fr-FR" dirty="0"/>
              <a:t>Suite à cette formation, les commerciaux seront capables de : </a:t>
            </a:r>
          </a:p>
          <a:p>
            <a:r>
              <a:rPr lang="en-US" dirty="0" err="1"/>
              <a:t>Expliquer</a:t>
            </a:r>
            <a:r>
              <a:rPr lang="en-US" dirty="0"/>
              <a:t> </a:t>
            </a:r>
            <a:r>
              <a:rPr lang="en-US" dirty="0" err="1"/>
              <a:t>l’intéret</a:t>
            </a:r>
            <a:r>
              <a:rPr lang="en-US" dirty="0"/>
              <a:t> de la </a:t>
            </a:r>
            <a:r>
              <a:rPr lang="en-US" dirty="0" err="1"/>
              <a:t>méthode</a:t>
            </a:r>
            <a:r>
              <a:rPr lang="en-US" dirty="0"/>
              <a:t> Scrum pour les </a:t>
            </a:r>
            <a:r>
              <a:rPr lang="en-US" dirty="0" err="1"/>
              <a:t>entreprises</a:t>
            </a:r>
            <a:r>
              <a:rPr lang="en-US" dirty="0"/>
              <a:t> </a:t>
            </a:r>
          </a:p>
          <a:p>
            <a:endParaRPr lang="en-US" dirty="0"/>
          </a:p>
        </p:txBody>
      </p:sp>
    </p:spTree>
    <p:extLst>
      <p:ext uri="{BB962C8B-B14F-4D97-AF65-F5344CB8AC3E}">
        <p14:creationId xmlns:p14="http://schemas.microsoft.com/office/powerpoint/2010/main" val="366473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3FDD-BE8B-D73D-F7B8-454C865F6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0445A-1525-66E5-3AFA-0688F3D6F1A9}"/>
              </a:ext>
            </a:extLst>
          </p:cNvPr>
          <p:cNvSpPr>
            <a:spLocks noGrp="1"/>
          </p:cNvSpPr>
          <p:nvPr>
            <p:ph type="title"/>
          </p:nvPr>
        </p:nvSpPr>
        <p:spPr>
          <a:xfrm>
            <a:off x="838200" y="201225"/>
            <a:ext cx="10515600" cy="609660"/>
          </a:xfrm>
        </p:spPr>
        <p:txBody>
          <a:bodyPr>
            <a:normAutofit fontScale="90000"/>
          </a:bodyPr>
          <a:lstStyle/>
          <a:p>
            <a:r>
              <a:rPr lang="fr-FR" b="1" dirty="0"/>
              <a:t>Argumentaire pour les entreprises (B2B)</a:t>
            </a:r>
            <a:endParaRPr lang="en-US" dirty="0"/>
          </a:p>
        </p:txBody>
      </p:sp>
      <p:sp>
        <p:nvSpPr>
          <p:cNvPr id="3" name="Content Placeholder 2">
            <a:extLst>
              <a:ext uri="{FF2B5EF4-FFF2-40B4-BE49-F238E27FC236}">
                <a16:creationId xmlns:a16="http://schemas.microsoft.com/office/drawing/2014/main" id="{F249BC17-865A-B74F-E287-7BB78656FEC8}"/>
              </a:ext>
            </a:extLst>
          </p:cNvPr>
          <p:cNvSpPr>
            <a:spLocks noGrp="1"/>
          </p:cNvSpPr>
          <p:nvPr>
            <p:ph idx="1"/>
          </p:nvPr>
        </p:nvSpPr>
        <p:spPr/>
        <p:txBody>
          <a:bodyPr/>
          <a:lstStyle/>
          <a:p>
            <a:r>
              <a:rPr lang="fr-FR" b="1" dirty="0"/>
              <a:t>Appel à l’action :</a:t>
            </a:r>
          </a:p>
          <a:p>
            <a:r>
              <a:rPr lang="fr-FR" dirty="0"/>
              <a:t>👉 </a:t>
            </a:r>
            <a:r>
              <a:rPr lang="fr-FR" i="1" dirty="0"/>
              <a:t>“Grâce à nos formations Scrum, vos équipes seront prêtes à relever vos défis projets avec efficacité et agilité. Contactez-nous dès aujourd’hui pour une évaluation gratuite de vos besoins et un devis personnalisé !”</a:t>
            </a:r>
            <a:endParaRPr lang="fr-FR" dirty="0"/>
          </a:p>
          <a:p>
            <a:r>
              <a:rPr lang="fr-FR" dirty="0"/>
              <a:t>Cet argumentaire est conçu pour être adaptable à votre cible spécifique. N’hésitez pas à le personnaliser davantage en fonction des objections et besoins que vous identifiez dans vos interactions.</a:t>
            </a:r>
          </a:p>
          <a:p>
            <a:endParaRPr lang="en-US" dirty="0"/>
          </a:p>
        </p:txBody>
      </p:sp>
    </p:spTree>
    <p:extLst>
      <p:ext uri="{BB962C8B-B14F-4D97-AF65-F5344CB8AC3E}">
        <p14:creationId xmlns:p14="http://schemas.microsoft.com/office/powerpoint/2010/main" val="428121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8D39-DC1C-6FF9-7A7B-9AA2975C4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BA2E8-B1C1-39E5-6991-8F6BAB4A550A}"/>
              </a:ext>
            </a:extLst>
          </p:cNvPr>
          <p:cNvSpPr>
            <a:spLocks noGrp="1"/>
          </p:cNvSpPr>
          <p:nvPr>
            <p:ph type="title"/>
          </p:nvPr>
        </p:nvSpPr>
        <p:spPr>
          <a:xfrm>
            <a:off x="838200" y="201225"/>
            <a:ext cx="10515600" cy="609660"/>
          </a:xfrm>
        </p:spPr>
        <p:txBody>
          <a:bodyPr>
            <a:noAutofit/>
          </a:bodyPr>
          <a:lstStyle/>
          <a:p>
            <a:r>
              <a:rPr lang="fr-FR" sz="2800" b="1" dirty="0"/>
              <a:t>Tableau de comparaison : </a:t>
            </a:r>
            <a:r>
              <a:rPr lang="fr-FR" sz="2800" b="1" dirty="0" err="1"/>
              <a:t>ScrumStudy</a:t>
            </a:r>
            <a:r>
              <a:rPr lang="fr-FR" sz="2800" b="1" dirty="0"/>
              <a:t>, </a:t>
            </a:r>
            <a:r>
              <a:rPr lang="fr-FR" sz="2800" b="1" dirty="0" err="1"/>
              <a:t>ScrumAlliance</a:t>
            </a:r>
            <a:r>
              <a:rPr lang="fr-FR" sz="2800" b="1" dirty="0"/>
              <a:t>, et Scrum.org </a:t>
            </a:r>
          </a:p>
        </p:txBody>
      </p:sp>
      <p:pic>
        <p:nvPicPr>
          <p:cNvPr id="5" name="Content Placeholder 4">
            <a:extLst>
              <a:ext uri="{FF2B5EF4-FFF2-40B4-BE49-F238E27FC236}">
                <a16:creationId xmlns:a16="http://schemas.microsoft.com/office/drawing/2014/main" id="{C3EB48A0-F02D-E5C3-3EE7-0B4C15465FA7}"/>
              </a:ext>
            </a:extLst>
          </p:cNvPr>
          <p:cNvPicPr>
            <a:picLocks noGrp="1" noChangeAspect="1"/>
          </p:cNvPicPr>
          <p:nvPr>
            <p:ph idx="1"/>
          </p:nvPr>
        </p:nvPicPr>
        <p:blipFill>
          <a:blip r:embed="rId2"/>
          <a:stretch>
            <a:fillRect/>
          </a:stretch>
        </p:blipFill>
        <p:spPr>
          <a:xfrm>
            <a:off x="3439885" y="739266"/>
            <a:ext cx="5395055" cy="6042534"/>
          </a:xfrm>
        </p:spPr>
      </p:pic>
    </p:spTree>
    <p:extLst>
      <p:ext uri="{BB962C8B-B14F-4D97-AF65-F5344CB8AC3E}">
        <p14:creationId xmlns:p14="http://schemas.microsoft.com/office/powerpoint/2010/main" val="74695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C855-A81A-8724-A90A-4523C3CFD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B37EF-3737-404A-CE5D-833AD700111B}"/>
              </a:ext>
            </a:extLst>
          </p:cNvPr>
          <p:cNvSpPr>
            <a:spLocks noGrp="1"/>
          </p:cNvSpPr>
          <p:nvPr>
            <p:ph type="title"/>
          </p:nvPr>
        </p:nvSpPr>
        <p:spPr>
          <a:xfrm>
            <a:off x="838200" y="201225"/>
            <a:ext cx="10515600" cy="609660"/>
          </a:xfrm>
        </p:spPr>
        <p:txBody>
          <a:bodyPr>
            <a:normAutofit fontScale="90000"/>
          </a:bodyPr>
          <a:lstStyle/>
          <a:p>
            <a:r>
              <a:rPr lang="en-US" b="1" dirty="0" err="1"/>
              <a:t>Avantages</a:t>
            </a:r>
            <a:r>
              <a:rPr lang="en-US" b="1" dirty="0"/>
              <a:t> de </a:t>
            </a:r>
            <a:r>
              <a:rPr lang="en-US" b="1" dirty="0" err="1"/>
              <a:t>ScrumStudy</a:t>
            </a:r>
            <a:endParaRPr lang="en-US" b="1" dirty="0"/>
          </a:p>
        </p:txBody>
      </p:sp>
      <p:sp>
        <p:nvSpPr>
          <p:cNvPr id="3" name="Content Placeholder 2">
            <a:extLst>
              <a:ext uri="{FF2B5EF4-FFF2-40B4-BE49-F238E27FC236}">
                <a16:creationId xmlns:a16="http://schemas.microsoft.com/office/drawing/2014/main" id="{E84F3320-CE4C-C853-2B5A-31CE5A23FA2C}"/>
              </a:ext>
            </a:extLst>
          </p:cNvPr>
          <p:cNvSpPr>
            <a:spLocks noGrp="1"/>
          </p:cNvSpPr>
          <p:nvPr>
            <p:ph idx="1"/>
          </p:nvPr>
        </p:nvSpPr>
        <p:spPr>
          <a:xfrm>
            <a:off x="838200" y="957532"/>
            <a:ext cx="10515600" cy="5219431"/>
          </a:xfrm>
        </p:spPr>
        <p:txBody>
          <a:bodyPr>
            <a:normAutofit fontScale="70000" lnSpcReduction="20000"/>
          </a:bodyPr>
          <a:lstStyle/>
          <a:p>
            <a:pPr>
              <a:buFont typeface="+mj-lt"/>
              <a:buAutoNum type="arabicPeriod"/>
            </a:pPr>
            <a:r>
              <a:rPr lang="fr-FR" b="1" dirty="0"/>
              <a:t>Certificats alignés sur les standards internationaux :</a:t>
            </a:r>
            <a:endParaRPr lang="fr-FR" dirty="0"/>
          </a:p>
          <a:p>
            <a:pPr lvl="1"/>
            <a:r>
              <a:rPr lang="fr-FR" dirty="0"/>
              <a:t>Les certifications </a:t>
            </a:r>
            <a:r>
              <a:rPr lang="fr-FR" dirty="0" err="1"/>
              <a:t>ScrumStudy</a:t>
            </a:r>
            <a:r>
              <a:rPr lang="fr-FR" dirty="0"/>
              <a:t> sont valables 3 ans, une durée raisonnable qui évite le stress lié à un renouvellement trop fréquent (comme avec </a:t>
            </a:r>
            <a:r>
              <a:rPr lang="fr-FR" dirty="0" err="1"/>
              <a:t>ScrumAlliance</a:t>
            </a:r>
            <a:r>
              <a:rPr lang="fr-FR" dirty="0"/>
              <a:t>) et qui garantit que les certifiés restent à jour.</a:t>
            </a:r>
          </a:p>
          <a:p>
            <a:pPr>
              <a:buFont typeface="+mj-lt"/>
              <a:buAutoNum type="arabicPeriod"/>
            </a:pPr>
            <a:r>
              <a:rPr lang="fr-FR" b="1" dirty="0"/>
              <a:t>Un référentiel riche et complet :</a:t>
            </a:r>
            <a:endParaRPr lang="fr-FR" dirty="0"/>
          </a:p>
          <a:p>
            <a:pPr lvl="1"/>
            <a:r>
              <a:rPr lang="fr-FR" dirty="0"/>
              <a:t>Contrairement au </a:t>
            </a:r>
            <a:r>
              <a:rPr lang="fr-FR" b="1" dirty="0"/>
              <a:t>Scrum Guide</a:t>
            </a:r>
            <a:r>
              <a:rPr lang="fr-FR" dirty="0"/>
              <a:t> de </a:t>
            </a:r>
            <a:r>
              <a:rPr lang="fr-FR" dirty="0" err="1"/>
              <a:t>ScrumAlliance</a:t>
            </a:r>
            <a:r>
              <a:rPr lang="fr-FR" dirty="0"/>
              <a:t> et </a:t>
            </a:r>
            <a:r>
              <a:rPr lang="fr-FR" dirty="0">
                <a:hlinkClick r:id="rId2"/>
              </a:rPr>
              <a:t>Scrum.org</a:t>
            </a:r>
            <a:r>
              <a:rPr lang="fr-FR" dirty="0"/>
              <a:t> (80 pages), le référentiel </a:t>
            </a:r>
            <a:r>
              <a:rPr lang="fr-FR" dirty="0" err="1"/>
              <a:t>ScrumStudy</a:t>
            </a:r>
            <a:r>
              <a:rPr lang="fr-FR" dirty="0"/>
              <a:t> dépasse les </a:t>
            </a:r>
            <a:r>
              <a:rPr lang="fr-FR" b="1" dirty="0"/>
              <a:t>400 pages</a:t>
            </a:r>
            <a:r>
              <a:rPr lang="fr-FR" dirty="0"/>
              <a:t>. Cela garantit une meilleure compréhension des outils, des pratiques avancées, et des applications concrètes de Scrum.</a:t>
            </a:r>
          </a:p>
          <a:p>
            <a:pPr>
              <a:buFont typeface="+mj-lt"/>
              <a:buAutoNum type="arabicPeriod"/>
            </a:pPr>
            <a:r>
              <a:rPr lang="fr-FR" b="1" dirty="0"/>
              <a:t>Apprentissage pratique et orienté terrain :</a:t>
            </a:r>
            <a:endParaRPr lang="fr-FR" dirty="0"/>
          </a:p>
          <a:p>
            <a:pPr lvl="1"/>
            <a:r>
              <a:rPr lang="fr-FR" dirty="0" err="1"/>
              <a:t>ScrumStudy</a:t>
            </a:r>
            <a:r>
              <a:rPr lang="fr-FR" dirty="0"/>
              <a:t> offre un excellent équilibre entre </a:t>
            </a:r>
            <a:r>
              <a:rPr lang="fr-FR" b="1" dirty="0"/>
              <a:t>théorie et pratique</a:t>
            </a:r>
            <a:r>
              <a:rPr lang="fr-FR" dirty="0"/>
              <a:t>, avec des études de cas réels et l’utilisation de la plateforme </a:t>
            </a:r>
            <a:r>
              <a:rPr lang="fr-FR" dirty="0" err="1"/>
              <a:t>Vabro</a:t>
            </a:r>
            <a:r>
              <a:rPr lang="fr-FR" dirty="0"/>
              <a:t>, permettant aux participants de simuler des projets Scrum.</a:t>
            </a:r>
          </a:p>
          <a:p>
            <a:pPr>
              <a:buFont typeface="+mj-lt"/>
              <a:buAutoNum type="arabicPeriod"/>
            </a:pPr>
            <a:r>
              <a:rPr lang="fr-FR" b="1" dirty="0"/>
              <a:t>Coût avantageux :</a:t>
            </a:r>
            <a:endParaRPr lang="fr-FR" dirty="0"/>
          </a:p>
          <a:p>
            <a:pPr lvl="1"/>
            <a:r>
              <a:rPr lang="fr-FR" dirty="0"/>
              <a:t>Les formations et certifications </a:t>
            </a:r>
            <a:r>
              <a:rPr lang="fr-FR" dirty="0" err="1"/>
              <a:t>ScrumStudy</a:t>
            </a:r>
            <a:r>
              <a:rPr lang="fr-FR" dirty="0"/>
              <a:t> incluent des ressources supplémentaires et sont généralement plus abordables que celles proposées par </a:t>
            </a:r>
            <a:r>
              <a:rPr lang="fr-FR" dirty="0" err="1"/>
              <a:t>ScrumAlliance</a:t>
            </a:r>
            <a:r>
              <a:rPr lang="fr-FR" dirty="0"/>
              <a:t>.</a:t>
            </a:r>
          </a:p>
          <a:p>
            <a:pPr>
              <a:buFont typeface="+mj-lt"/>
              <a:buAutoNum type="arabicPeriod"/>
            </a:pPr>
            <a:r>
              <a:rPr lang="fr-FR" b="1" dirty="0"/>
              <a:t>Support et accompagnement :</a:t>
            </a:r>
            <a:endParaRPr lang="fr-FR" dirty="0"/>
          </a:p>
          <a:p>
            <a:pPr lvl="1"/>
            <a:r>
              <a:rPr lang="fr-FR" dirty="0"/>
              <a:t>En plus de l’accès à une plateforme de gestion de projet, </a:t>
            </a:r>
            <a:r>
              <a:rPr lang="fr-FR" dirty="0" err="1"/>
              <a:t>ScrumStudy</a:t>
            </a:r>
            <a:r>
              <a:rPr lang="fr-FR" dirty="0"/>
              <a:t> fournit des ressources pédagogiques actualisées et un accompagnement pour garantir une mise en œuvre efficace des compétences acquises.</a:t>
            </a:r>
          </a:p>
          <a:p>
            <a:pPr>
              <a:buFont typeface="+mj-lt"/>
              <a:buAutoNum type="arabicPeriod"/>
            </a:pPr>
            <a:r>
              <a:rPr lang="fr-FR" b="1" dirty="0"/>
              <a:t>Alignement avec les standards du PMI :</a:t>
            </a:r>
            <a:endParaRPr lang="fr-FR" dirty="0"/>
          </a:p>
          <a:p>
            <a:pPr lvl="1"/>
            <a:r>
              <a:rPr lang="fr-FR" dirty="0"/>
              <a:t>Le modèle </a:t>
            </a:r>
            <a:r>
              <a:rPr lang="fr-FR" dirty="0" err="1"/>
              <a:t>ScrumStudy</a:t>
            </a:r>
            <a:r>
              <a:rPr lang="fr-FR" dirty="0"/>
              <a:t> est conçu pour répondre aux attentes des professionnels de la gestion de projet, avec une structure cohérente et alignée sur les recommandations du PMI.</a:t>
            </a:r>
          </a:p>
          <a:p>
            <a:endParaRPr lang="en-US" dirty="0"/>
          </a:p>
        </p:txBody>
      </p:sp>
    </p:spTree>
    <p:extLst>
      <p:ext uri="{BB962C8B-B14F-4D97-AF65-F5344CB8AC3E}">
        <p14:creationId xmlns:p14="http://schemas.microsoft.com/office/powerpoint/2010/main" val="77939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96C1-FCC9-C4C5-3F32-5EE2C9390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68E61-0F0D-E23A-41AF-ED686AE2FC5B}"/>
              </a:ext>
            </a:extLst>
          </p:cNvPr>
          <p:cNvSpPr>
            <a:spLocks noGrp="1"/>
          </p:cNvSpPr>
          <p:nvPr>
            <p:ph type="title"/>
          </p:nvPr>
        </p:nvSpPr>
        <p:spPr>
          <a:xfrm>
            <a:off x="224287" y="201225"/>
            <a:ext cx="11490385" cy="609660"/>
          </a:xfrm>
        </p:spPr>
        <p:txBody>
          <a:bodyPr>
            <a:noAutofit/>
          </a:bodyPr>
          <a:lstStyle/>
          <a:p>
            <a:r>
              <a:rPr lang="fr-FR" sz="3200" b="1" dirty="0"/>
              <a:t>Argumentaire pour convaincre les prospects de choisir </a:t>
            </a:r>
            <a:r>
              <a:rPr lang="fr-FR" sz="3200" b="1" dirty="0" err="1"/>
              <a:t>ScrumStudy</a:t>
            </a:r>
            <a:endParaRPr lang="fr-FR" sz="3200" b="1" dirty="0"/>
          </a:p>
        </p:txBody>
      </p:sp>
      <p:sp>
        <p:nvSpPr>
          <p:cNvPr id="3" name="Content Placeholder 2">
            <a:extLst>
              <a:ext uri="{FF2B5EF4-FFF2-40B4-BE49-F238E27FC236}">
                <a16:creationId xmlns:a16="http://schemas.microsoft.com/office/drawing/2014/main" id="{069B9C8A-7E0D-1ED1-C197-DE12D81D818D}"/>
              </a:ext>
            </a:extLst>
          </p:cNvPr>
          <p:cNvSpPr>
            <a:spLocks noGrp="1"/>
          </p:cNvSpPr>
          <p:nvPr>
            <p:ph idx="1"/>
          </p:nvPr>
        </p:nvSpPr>
        <p:spPr>
          <a:xfrm>
            <a:off x="838200" y="1052423"/>
            <a:ext cx="10515600" cy="5124540"/>
          </a:xfrm>
        </p:spPr>
        <p:txBody>
          <a:bodyPr>
            <a:normAutofit fontScale="85000" lnSpcReduction="20000"/>
          </a:bodyPr>
          <a:lstStyle/>
          <a:p>
            <a:pPr>
              <a:buFont typeface="+mj-lt"/>
              <a:buAutoNum type="arabicPeriod"/>
            </a:pPr>
            <a:r>
              <a:rPr lang="fr-FR" b="1" dirty="0"/>
              <a:t>"Garantissez votre mise à jour continue sans contraintes inutiles" :</a:t>
            </a:r>
            <a:endParaRPr lang="fr-FR" dirty="0"/>
          </a:p>
          <a:p>
            <a:pPr lvl="1"/>
            <a:r>
              <a:rPr lang="fr-FR" i="1" dirty="0"/>
              <a:t>“Contrairement à d'autres certifications, les certificats </a:t>
            </a:r>
            <a:r>
              <a:rPr lang="fr-FR" i="1" dirty="0" err="1"/>
              <a:t>ScrumStudy</a:t>
            </a:r>
            <a:r>
              <a:rPr lang="fr-FR" i="1" dirty="0"/>
              <a:t> nécessitent un renouvellement tous les 3 ans, une durée optimale pour rester à jour sans créer un stress inutile. C'est un rythme recommandé par le PMI et idéal pour les professionnels actifs.”</a:t>
            </a:r>
            <a:endParaRPr lang="fr-FR" dirty="0"/>
          </a:p>
          <a:p>
            <a:pPr>
              <a:buFont typeface="+mj-lt"/>
              <a:buAutoNum type="arabicPeriod"/>
            </a:pPr>
            <a:r>
              <a:rPr lang="fr-FR" b="1" dirty="0"/>
              <a:t>"Un apprentissage complet et immersif" :</a:t>
            </a:r>
            <a:endParaRPr lang="fr-FR" dirty="0"/>
          </a:p>
          <a:p>
            <a:pPr lvl="1"/>
            <a:r>
              <a:rPr lang="fr-FR" i="1" dirty="0"/>
              <a:t>“Le référentiel </a:t>
            </a:r>
            <a:r>
              <a:rPr lang="fr-FR" i="1" dirty="0" err="1"/>
              <a:t>ScrumStudy</a:t>
            </a:r>
            <a:r>
              <a:rPr lang="fr-FR" i="1" dirty="0"/>
              <a:t> est l’un des plus complets du marché, avec plus de 400 pages. Il offre une couverture approfondie de tous les aspects de Scrum, incluant des cas pratiques et des outils modernes, ce que les référentiels concurrents ne font pas.”</a:t>
            </a:r>
            <a:endParaRPr lang="fr-FR" dirty="0"/>
          </a:p>
          <a:p>
            <a:pPr>
              <a:buFont typeface="+mj-lt"/>
              <a:buAutoNum type="arabicPeriod"/>
            </a:pPr>
            <a:r>
              <a:rPr lang="fr-FR" b="1" dirty="0"/>
              <a:t>"Préparez vos équipes pour la pratique réelle, pas seulement pour la théorie" :</a:t>
            </a:r>
            <a:endParaRPr lang="fr-FR" dirty="0"/>
          </a:p>
          <a:p>
            <a:pPr lvl="1"/>
            <a:r>
              <a:rPr lang="fr-FR" i="1" dirty="0"/>
              <a:t>“Nos formations équilibrent théorie et pratique. Avec des études de cas et la plateforme </a:t>
            </a:r>
            <a:r>
              <a:rPr lang="fr-FR" i="1" dirty="0" err="1"/>
              <a:t>Vabro</a:t>
            </a:r>
            <a:r>
              <a:rPr lang="fr-FR" i="1" dirty="0"/>
              <a:t>, vos équipes seront prêtes à gérer des projets Scrum dès le premier jour après leur certification.”</a:t>
            </a:r>
            <a:endParaRPr lang="fr-FR" dirty="0"/>
          </a:p>
          <a:p>
            <a:pPr>
              <a:buFont typeface="+mj-lt"/>
              <a:buAutoNum type="arabicPeriod"/>
            </a:pPr>
            <a:r>
              <a:rPr lang="fr-FR" b="1" dirty="0"/>
              <a:t>"Un investissement abordable et stratégique" :</a:t>
            </a:r>
            <a:endParaRPr lang="fr-FR" dirty="0"/>
          </a:p>
          <a:p>
            <a:pPr lvl="1"/>
            <a:r>
              <a:rPr lang="fr-FR" i="1" dirty="0"/>
              <a:t>“Les formations </a:t>
            </a:r>
            <a:r>
              <a:rPr lang="fr-FR" i="1" dirty="0" err="1"/>
              <a:t>ScrumStudy</a:t>
            </a:r>
            <a:r>
              <a:rPr lang="fr-FR" i="1" dirty="0"/>
              <a:t> sont plus accessibles que celles de </a:t>
            </a:r>
            <a:r>
              <a:rPr lang="fr-FR" i="1" dirty="0" err="1"/>
              <a:t>ScrumAlliance</a:t>
            </a:r>
            <a:r>
              <a:rPr lang="fr-FR" i="1" dirty="0"/>
              <a:t>, tout en offrant des ressources supplémentaires et un accompagnement pour maximiser leur impact.”</a:t>
            </a:r>
            <a:endParaRPr lang="fr-FR" dirty="0"/>
          </a:p>
          <a:p>
            <a:pPr>
              <a:buFont typeface="+mj-lt"/>
              <a:buAutoNum type="arabicPeriod"/>
            </a:pPr>
            <a:r>
              <a:rPr lang="fr-FR" b="1" dirty="0"/>
              <a:t>"Un alignement avec les meilleures pratiques internationales" :</a:t>
            </a:r>
            <a:endParaRPr lang="fr-FR" dirty="0"/>
          </a:p>
          <a:p>
            <a:pPr lvl="1"/>
            <a:r>
              <a:rPr lang="fr-FR" i="1" dirty="0"/>
              <a:t>“Les certifications </a:t>
            </a:r>
            <a:r>
              <a:rPr lang="fr-FR" i="1" dirty="0" err="1"/>
              <a:t>ScrumStudy</a:t>
            </a:r>
            <a:r>
              <a:rPr lang="fr-FR" i="1" dirty="0"/>
              <a:t> suivent les standards du PMI, ce qui garantit une reconnaissance et une applicabilité mondiale.”</a:t>
            </a:r>
            <a:endParaRPr lang="fr-FR" dirty="0"/>
          </a:p>
          <a:p>
            <a:endParaRPr lang="en-US" dirty="0"/>
          </a:p>
        </p:txBody>
      </p:sp>
    </p:spTree>
    <p:extLst>
      <p:ext uri="{BB962C8B-B14F-4D97-AF65-F5344CB8AC3E}">
        <p14:creationId xmlns:p14="http://schemas.microsoft.com/office/powerpoint/2010/main" val="133850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0DFF-D94E-184D-09FE-A5E270B561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172E2E-370A-E67F-FAA8-175055C88FD5}"/>
              </a:ext>
            </a:extLst>
          </p:cNvPr>
          <p:cNvSpPr txBox="1"/>
          <p:nvPr/>
        </p:nvSpPr>
        <p:spPr>
          <a:xfrm>
            <a:off x="731520" y="2348880"/>
            <a:ext cx="9828976" cy="2585323"/>
          </a:xfrm>
          <a:prstGeom prst="rect">
            <a:avLst/>
          </a:prstGeom>
          <a:noFill/>
        </p:spPr>
        <p:txBody>
          <a:bodyPr wrap="square" rtlCol="0">
            <a:spAutoFit/>
          </a:bodyPr>
          <a:lstStyle/>
          <a:p>
            <a:r>
              <a:rPr lang="en-US" dirty="0"/>
              <a:t>Sources pour </a:t>
            </a:r>
            <a:r>
              <a:rPr lang="en-US" dirty="0" err="1"/>
              <a:t>pour</a:t>
            </a:r>
            <a:r>
              <a:rPr lang="en-US" dirty="0"/>
              <a:t> </a:t>
            </a:r>
            <a:r>
              <a:rPr lang="en-US" dirty="0" err="1"/>
              <a:t>approfondir</a:t>
            </a:r>
            <a:r>
              <a:rPr lang="en-US" dirty="0"/>
              <a:t> </a:t>
            </a:r>
            <a:r>
              <a:rPr lang="en-US" dirty="0" err="1"/>
              <a:t>vos</a:t>
            </a:r>
            <a:r>
              <a:rPr lang="en-US" dirty="0"/>
              <a:t> </a:t>
            </a:r>
            <a:r>
              <a:rPr lang="en-US" dirty="0" err="1"/>
              <a:t>connaissances</a:t>
            </a:r>
            <a:r>
              <a:rPr lang="en-US" dirty="0"/>
              <a:t> </a:t>
            </a:r>
            <a:r>
              <a:rPr lang="en-US" dirty="0" err="1"/>
              <a:t>en</a:t>
            </a:r>
            <a:r>
              <a:rPr lang="en-US" dirty="0"/>
              <a:t> SCRUM </a:t>
            </a:r>
          </a:p>
          <a:p>
            <a:endParaRPr lang="en-US" dirty="0"/>
          </a:p>
          <a:p>
            <a:r>
              <a:rPr lang="en-US" dirty="0">
                <a:hlinkClick r:id="rId2"/>
              </a:rPr>
              <a:t>https://www.agilealliance.org/</a:t>
            </a:r>
            <a:endParaRPr lang="en-US" dirty="0"/>
          </a:p>
          <a:p>
            <a:r>
              <a:rPr lang="en-US" dirty="0">
                <a:hlinkClick r:id="rId3"/>
              </a:rPr>
              <a:t>http://www.mountaingoatsoftware.com/agile</a:t>
            </a:r>
            <a:endParaRPr lang="en-US" dirty="0"/>
          </a:p>
          <a:p>
            <a:r>
              <a:rPr lang="en-US" dirty="0">
                <a:hlinkClick r:id="rId4"/>
              </a:rPr>
              <a:t>http://agilemanifesto.org/</a:t>
            </a:r>
            <a:endParaRPr lang="en-US" dirty="0"/>
          </a:p>
          <a:p>
            <a:r>
              <a:rPr lang="en-US" dirty="0">
                <a:hlinkClick r:id="rId5"/>
              </a:rPr>
              <a:t>https://agiliste.fr/ressources/</a:t>
            </a:r>
            <a:endParaRPr lang="en-US" dirty="0"/>
          </a:p>
          <a:p>
            <a:r>
              <a:rPr lang="en-US" dirty="0">
                <a:hlinkClick r:id="rId6"/>
              </a:rPr>
              <a:t>https://blog-gestion-de-projet.com/agilite-et-scrum-fondamentaux/methodologie-scrum/</a:t>
            </a:r>
            <a:r>
              <a:rPr lang="en-US" dirty="0"/>
              <a:t> </a:t>
            </a:r>
          </a:p>
          <a:p>
            <a:r>
              <a:rPr lang="en-US" dirty="0">
                <a:hlinkClick r:id="rId7"/>
              </a:rPr>
              <a:t>https://www.youtube.com/watch?v=3qMpB-UH9kA</a:t>
            </a:r>
            <a:endParaRPr lang="en-US" dirty="0"/>
          </a:p>
          <a:p>
            <a:r>
              <a:rPr lang="en-US" dirty="0">
                <a:hlinkClick r:id="rId8"/>
              </a:rPr>
              <a:t>https://www.youtube.com/watch?v=kZx_vrMZxGk</a:t>
            </a:r>
            <a:endParaRPr lang="en-US" dirty="0"/>
          </a:p>
        </p:txBody>
      </p:sp>
    </p:spTree>
    <p:extLst>
      <p:ext uri="{BB962C8B-B14F-4D97-AF65-F5344CB8AC3E}">
        <p14:creationId xmlns:p14="http://schemas.microsoft.com/office/powerpoint/2010/main" val="417976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B07E96-3BF4-7F6B-5E3A-713829CA22C1}"/>
              </a:ext>
            </a:extLst>
          </p:cNvPr>
          <p:cNvSpPr txBox="1">
            <a:spLocks noGrp="1"/>
          </p:cNvSpPr>
          <p:nvPr>
            <p:ph idx="1"/>
          </p:nvPr>
        </p:nvSpPr>
        <p:spPr>
          <a:xfrm>
            <a:off x="728031" y="690888"/>
            <a:ext cx="11106918" cy="1678408"/>
          </a:xfrm>
          <a:prstGeom prst="rect">
            <a:avLst/>
          </a:prstGeom>
          <a:noFill/>
        </p:spPr>
        <p:txBody>
          <a:bodyPr wrap="square">
            <a:spAutoFit/>
          </a:bodyPr>
          <a:lstStyle/>
          <a:p>
            <a:pPr marL="0" indent="0">
              <a:buNone/>
            </a:pPr>
            <a:r>
              <a:rPr lang="fr-FR" sz="2400" dirty="0"/>
              <a:t>Votre assistant virtuel pour vous aider à s’entrainer pour la prospection commerciale pour des formations en gestion de projet : </a:t>
            </a:r>
          </a:p>
          <a:p>
            <a:pPr marL="0" indent="0">
              <a:buNone/>
            </a:pPr>
            <a:endParaRPr lang="fr-FR" sz="2400" dirty="0">
              <a:hlinkClick r:id="rId2"/>
            </a:endParaRPr>
          </a:p>
          <a:p>
            <a:pPr marL="0" indent="0">
              <a:buNone/>
            </a:pPr>
            <a:r>
              <a:rPr lang="fr-FR" sz="2400" dirty="0">
                <a:hlinkClick r:id="rId2"/>
              </a:rPr>
              <a:t>https://chatgpt.com/g/g-6746f92660008191be04bb14cfa659fb-pm-sales-coach</a:t>
            </a:r>
            <a:endParaRPr lang="fr-FR" sz="2400" dirty="0"/>
          </a:p>
        </p:txBody>
      </p:sp>
      <p:pic>
        <p:nvPicPr>
          <p:cNvPr id="3" name="Picture 2">
            <a:extLst>
              <a:ext uri="{FF2B5EF4-FFF2-40B4-BE49-F238E27FC236}">
                <a16:creationId xmlns:a16="http://schemas.microsoft.com/office/drawing/2014/main" id="{EBE18A21-3115-F78F-FEA0-DD1CB9BD3C52}"/>
              </a:ext>
            </a:extLst>
          </p:cNvPr>
          <p:cNvPicPr>
            <a:picLocks noChangeAspect="1"/>
          </p:cNvPicPr>
          <p:nvPr/>
        </p:nvPicPr>
        <p:blipFill>
          <a:blip r:embed="rId3"/>
          <a:stretch>
            <a:fillRect/>
          </a:stretch>
        </p:blipFill>
        <p:spPr>
          <a:xfrm>
            <a:off x="4205640" y="2626036"/>
            <a:ext cx="4001058" cy="4029637"/>
          </a:xfrm>
          <a:prstGeom prst="rect">
            <a:avLst/>
          </a:prstGeom>
        </p:spPr>
      </p:pic>
    </p:spTree>
    <p:extLst>
      <p:ext uri="{BB962C8B-B14F-4D97-AF65-F5344CB8AC3E}">
        <p14:creationId xmlns:p14="http://schemas.microsoft.com/office/powerpoint/2010/main" val="12099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5E1F-3E33-66E2-B575-D205276B1541}"/>
              </a:ext>
            </a:extLst>
          </p:cNvPr>
          <p:cNvSpPr>
            <a:spLocks noGrp="1"/>
          </p:cNvSpPr>
          <p:nvPr>
            <p:ph type="title"/>
          </p:nvPr>
        </p:nvSpPr>
        <p:spPr>
          <a:xfrm>
            <a:off x="622540" y="2323321"/>
            <a:ext cx="10515600" cy="1325563"/>
          </a:xfrm>
        </p:spPr>
        <p:txBody>
          <a:bodyPr>
            <a:normAutofit/>
          </a:bodyPr>
          <a:lstStyle/>
          <a:p>
            <a:pPr algn="ctr"/>
            <a:r>
              <a:rPr lang="fr-FR" sz="5400" b="1" dirty="0"/>
              <a:t>Aperçu sur la méthode Agile Scrum</a:t>
            </a:r>
            <a:endParaRPr lang="en-US" sz="5400" b="1" dirty="0"/>
          </a:p>
        </p:txBody>
      </p:sp>
    </p:spTree>
    <p:extLst>
      <p:ext uri="{BB962C8B-B14F-4D97-AF65-F5344CB8AC3E}">
        <p14:creationId xmlns:p14="http://schemas.microsoft.com/office/powerpoint/2010/main" val="178407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BA37-EBFF-E477-A4C9-B04188C878AE}"/>
              </a:ext>
            </a:extLst>
          </p:cNvPr>
          <p:cNvSpPr txBox="1"/>
          <p:nvPr/>
        </p:nvSpPr>
        <p:spPr>
          <a:xfrm>
            <a:off x="419798" y="1270113"/>
            <a:ext cx="11436140" cy="5016758"/>
          </a:xfrm>
          <a:prstGeom prst="rect">
            <a:avLst/>
          </a:prstGeom>
          <a:noFill/>
        </p:spPr>
        <p:txBody>
          <a:bodyPr wrap="square">
            <a:spAutoFit/>
          </a:bodyPr>
          <a:lstStyle/>
          <a:p>
            <a:r>
              <a:rPr lang="fr-FR" sz="3200" dirty="0">
                <a:solidFill>
                  <a:srgbClr val="0066CC"/>
                </a:solidFill>
              </a:rPr>
              <a:t>Agile</a:t>
            </a:r>
          </a:p>
          <a:p>
            <a:r>
              <a:rPr lang="fr-FR" sz="3200" dirty="0"/>
              <a:t>Être capable de se déplacer rapidement et facilement</a:t>
            </a:r>
          </a:p>
          <a:p>
            <a:r>
              <a:rPr lang="fr-FR" sz="3200" dirty="0"/>
              <a:t>Flexibilité et volonté ainsi que la capacité de changer et de s’adapter</a:t>
            </a:r>
          </a:p>
          <a:p>
            <a:endParaRPr lang="fr-FR" sz="3200" dirty="0"/>
          </a:p>
          <a:p>
            <a:r>
              <a:rPr lang="fr-FR" sz="3200" dirty="0">
                <a:solidFill>
                  <a:srgbClr val="0066CC"/>
                </a:solidFill>
              </a:rPr>
              <a:t>Gestion de projet Agile</a:t>
            </a:r>
            <a:br>
              <a:rPr lang="fr-FR" sz="3200" dirty="0"/>
            </a:br>
            <a:r>
              <a:rPr lang="fr-FR" sz="3200" dirty="0"/>
              <a:t>Une approche de gestion de projet et d'équipe qui incarne «l'agilité» et repose sur le Manifeste Agile. </a:t>
            </a:r>
          </a:p>
          <a:p>
            <a:endParaRPr lang="fr-FR" sz="3200" dirty="0"/>
          </a:p>
          <a:p>
            <a:r>
              <a:rPr lang="fr-FR" sz="3200" dirty="0"/>
              <a:t>L'approche Agile permet à un projet d'avancer rapidement tout en le rendant adaptable au changement.</a:t>
            </a:r>
            <a:endParaRPr lang="en-US" sz="3200" dirty="0"/>
          </a:p>
        </p:txBody>
      </p:sp>
    </p:spTree>
    <p:extLst>
      <p:ext uri="{BB962C8B-B14F-4D97-AF65-F5344CB8AC3E}">
        <p14:creationId xmlns:p14="http://schemas.microsoft.com/office/powerpoint/2010/main" val="55330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5F60F-83B0-8CFE-6C11-98B1B86364A7}"/>
              </a:ext>
            </a:extLst>
          </p:cNvPr>
          <p:cNvPicPr>
            <a:picLocks noChangeAspect="1"/>
          </p:cNvPicPr>
          <p:nvPr/>
        </p:nvPicPr>
        <p:blipFill>
          <a:blip r:embed="rId2"/>
          <a:srcRect t="15257"/>
          <a:stretch/>
        </p:blipFill>
        <p:spPr>
          <a:xfrm>
            <a:off x="329751" y="1342086"/>
            <a:ext cx="4475448" cy="4144315"/>
          </a:xfrm>
          <a:prstGeom prst="rect">
            <a:avLst/>
          </a:prstGeom>
        </p:spPr>
      </p:pic>
      <p:sp>
        <p:nvSpPr>
          <p:cNvPr id="12" name="TextBox 11">
            <a:extLst>
              <a:ext uri="{FF2B5EF4-FFF2-40B4-BE49-F238E27FC236}">
                <a16:creationId xmlns:a16="http://schemas.microsoft.com/office/drawing/2014/main" id="{D4AAC6B8-74F7-2E41-0C10-084716A02BDF}"/>
              </a:ext>
            </a:extLst>
          </p:cNvPr>
          <p:cNvSpPr txBox="1"/>
          <p:nvPr/>
        </p:nvSpPr>
        <p:spPr>
          <a:xfrm>
            <a:off x="640420" y="169236"/>
            <a:ext cx="2627426" cy="646331"/>
          </a:xfrm>
          <a:prstGeom prst="rect">
            <a:avLst/>
          </a:prstGeom>
          <a:noFill/>
        </p:spPr>
        <p:txBody>
          <a:bodyPr wrap="square" rtlCol="0">
            <a:spAutoFit/>
          </a:bodyPr>
          <a:lstStyle/>
          <a:p>
            <a:r>
              <a:rPr lang="en-US" sz="3600" dirty="0">
                <a:solidFill>
                  <a:srgbClr val="0066CC"/>
                </a:solidFill>
              </a:rPr>
              <a:t>Waterfall</a:t>
            </a:r>
          </a:p>
        </p:txBody>
      </p:sp>
      <p:sp>
        <p:nvSpPr>
          <p:cNvPr id="13" name="TextBox 12">
            <a:extLst>
              <a:ext uri="{FF2B5EF4-FFF2-40B4-BE49-F238E27FC236}">
                <a16:creationId xmlns:a16="http://schemas.microsoft.com/office/drawing/2014/main" id="{691FCA90-FDBB-5193-24BC-BF65EAF07B26}"/>
              </a:ext>
            </a:extLst>
          </p:cNvPr>
          <p:cNvSpPr txBox="1"/>
          <p:nvPr/>
        </p:nvSpPr>
        <p:spPr>
          <a:xfrm>
            <a:off x="8120329" y="169236"/>
            <a:ext cx="2627426" cy="646331"/>
          </a:xfrm>
          <a:prstGeom prst="rect">
            <a:avLst/>
          </a:prstGeom>
          <a:noFill/>
        </p:spPr>
        <p:txBody>
          <a:bodyPr wrap="square" rtlCol="0">
            <a:spAutoFit/>
          </a:bodyPr>
          <a:lstStyle/>
          <a:p>
            <a:r>
              <a:rPr lang="fr-FR" sz="3600" dirty="0">
                <a:solidFill>
                  <a:srgbClr val="0066CC"/>
                </a:solidFill>
              </a:rPr>
              <a:t>Agile</a:t>
            </a:r>
            <a:endParaRPr lang="en-US" sz="3600" dirty="0">
              <a:solidFill>
                <a:srgbClr val="0066CC"/>
              </a:solidFill>
            </a:endParaRPr>
          </a:p>
        </p:txBody>
      </p:sp>
      <p:grpSp>
        <p:nvGrpSpPr>
          <p:cNvPr id="18" name="Group 17">
            <a:extLst>
              <a:ext uri="{FF2B5EF4-FFF2-40B4-BE49-F238E27FC236}">
                <a16:creationId xmlns:a16="http://schemas.microsoft.com/office/drawing/2014/main" id="{4305E00A-6FCD-9340-32A0-FAC1060153CF}"/>
              </a:ext>
            </a:extLst>
          </p:cNvPr>
          <p:cNvGrpSpPr/>
          <p:nvPr/>
        </p:nvGrpSpPr>
        <p:grpSpPr>
          <a:xfrm>
            <a:off x="7294244" y="1342086"/>
            <a:ext cx="3189759" cy="2763868"/>
            <a:chOff x="7386802" y="2104223"/>
            <a:chExt cx="3965524" cy="3382178"/>
          </a:xfrm>
        </p:grpSpPr>
        <p:pic>
          <p:nvPicPr>
            <p:cNvPr id="9" name="Picture 8">
              <a:extLst>
                <a:ext uri="{FF2B5EF4-FFF2-40B4-BE49-F238E27FC236}">
                  <a16:creationId xmlns:a16="http://schemas.microsoft.com/office/drawing/2014/main" id="{3870BFDC-DAE1-1BAC-EA21-5E459524C8BA}"/>
                </a:ext>
              </a:extLst>
            </p:cNvPr>
            <p:cNvPicPr>
              <a:picLocks noChangeAspect="1"/>
            </p:cNvPicPr>
            <p:nvPr/>
          </p:nvPicPr>
          <p:blipFill>
            <a:blip r:embed="rId3"/>
            <a:srcRect l="16618" t="5325" r="10358"/>
            <a:stretch/>
          </p:blipFill>
          <p:spPr>
            <a:xfrm>
              <a:off x="7386802" y="2104223"/>
              <a:ext cx="3965524" cy="3382178"/>
            </a:xfrm>
            <a:prstGeom prst="rect">
              <a:avLst/>
            </a:prstGeom>
          </p:spPr>
        </p:pic>
        <p:pic>
          <p:nvPicPr>
            <p:cNvPr id="17" name="Picture 16">
              <a:extLst>
                <a:ext uri="{FF2B5EF4-FFF2-40B4-BE49-F238E27FC236}">
                  <a16:creationId xmlns:a16="http://schemas.microsoft.com/office/drawing/2014/main" id="{6BEC73E9-D1C7-A4F5-C993-BEAD6AC5D748}"/>
                </a:ext>
              </a:extLst>
            </p:cNvPr>
            <p:cNvPicPr>
              <a:picLocks noChangeAspect="1"/>
            </p:cNvPicPr>
            <p:nvPr/>
          </p:nvPicPr>
          <p:blipFill>
            <a:blip r:embed="rId4"/>
            <a:stretch>
              <a:fillRect/>
            </a:stretch>
          </p:blipFill>
          <p:spPr>
            <a:xfrm>
              <a:off x="8981196" y="3665868"/>
              <a:ext cx="776736" cy="392327"/>
            </a:xfrm>
            <a:prstGeom prst="rect">
              <a:avLst/>
            </a:prstGeom>
          </p:spPr>
        </p:pic>
      </p:grpSp>
      <p:pic>
        <p:nvPicPr>
          <p:cNvPr id="19" name="Picture 18">
            <a:extLst>
              <a:ext uri="{FF2B5EF4-FFF2-40B4-BE49-F238E27FC236}">
                <a16:creationId xmlns:a16="http://schemas.microsoft.com/office/drawing/2014/main" id="{A5B4F236-5BEB-C990-AAB7-95CBD5121EC1}"/>
              </a:ext>
            </a:extLst>
          </p:cNvPr>
          <p:cNvPicPr>
            <a:picLocks noChangeAspect="1"/>
          </p:cNvPicPr>
          <p:nvPr/>
        </p:nvPicPr>
        <p:blipFill>
          <a:blip r:embed="rId5"/>
          <a:stretch>
            <a:fillRect/>
          </a:stretch>
        </p:blipFill>
        <p:spPr>
          <a:xfrm>
            <a:off x="8004344" y="4526497"/>
            <a:ext cx="3965794" cy="2162267"/>
          </a:xfrm>
          <a:prstGeom prst="rect">
            <a:avLst/>
          </a:prstGeom>
        </p:spPr>
      </p:pic>
    </p:spTree>
    <p:extLst>
      <p:ext uri="{BB962C8B-B14F-4D97-AF65-F5344CB8AC3E}">
        <p14:creationId xmlns:p14="http://schemas.microsoft.com/office/powerpoint/2010/main" val="67426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6186FE-4CD0-AB06-0E08-B08471FF8A89}"/>
              </a:ext>
            </a:extLst>
          </p:cNvPr>
          <p:cNvPicPr>
            <a:picLocks noChangeAspect="1"/>
          </p:cNvPicPr>
          <p:nvPr/>
        </p:nvPicPr>
        <p:blipFill>
          <a:blip r:embed="rId2"/>
          <a:stretch>
            <a:fillRect/>
          </a:stretch>
        </p:blipFill>
        <p:spPr>
          <a:xfrm>
            <a:off x="104688" y="671453"/>
            <a:ext cx="11982623" cy="6186547"/>
          </a:xfrm>
          <a:prstGeom prst="rect">
            <a:avLst/>
          </a:prstGeom>
        </p:spPr>
      </p:pic>
      <p:sp>
        <p:nvSpPr>
          <p:cNvPr id="3" name="TextBox 2">
            <a:extLst>
              <a:ext uri="{FF2B5EF4-FFF2-40B4-BE49-F238E27FC236}">
                <a16:creationId xmlns:a16="http://schemas.microsoft.com/office/drawing/2014/main" id="{68574F06-6DD5-4580-1DE6-026CB38B98F1}"/>
              </a:ext>
            </a:extLst>
          </p:cNvPr>
          <p:cNvSpPr txBox="1"/>
          <p:nvPr/>
        </p:nvSpPr>
        <p:spPr>
          <a:xfrm>
            <a:off x="505283" y="427448"/>
            <a:ext cx="11982623" cy="338554"/>
          </a:xfrm>
          <a:prstGeom prst="rect">
            <a:avLst/>
          </a:prstGeom>
          <a:noFill/>
        </p:spPr>
        <p:txBody>
          <a:bodyPr wrap="square">
            <a:spAutoFit/>
          </a:bodyPr>
          <a:lstStyle/>
          <a:p>
            <a:pPr algn="l"/>
            <a:r>
              <a:rPr lang="fr-FR" sz="1600" b="0" i="0" dirty="0">
                <a:solidFill>
                  <a:srgbClr val="333333"/>
                </a:solidFill>
                <a:effectLst/>
                <a:latin typeface="OpenSans"/>
              </a:rPr>
              <a:t>Les valeurs et principes renseignent sur le « pourquoi », le « comment » et le « quoi » de l’état d’esprit Agile en gestion de projet.</a:t>
            </a:r>
          </a:p>
        </p:txBody>
      </p:sp>
    </p:spTree>
    <p:extLst>
      <p:ext uri="{BB962C8B-B14F-4D97-AF65-F5344CB8AC3E}">
        <p14:creationId xmlns:p14="http://schemas.microsoft.com/office/powerpoint/2010/main" val="190218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982" y="251777"/>
            <a:ext cx="8229600" cy="728209"/>
          </a:xfrm>
        </p:spPr>
        <p:txBody>
          <a:bodyPr>
            <a:normAutofit/>
          </a:bodyPr>
          <a:lstStyle/>
          <a:p>
            <a:pPr algn="ctr">
              <a:defRPr sz="3200"/>
            </a:pPr>
            <a:r>
              <a:rPr lang="fr-FR" sz="4000" dirty="0"/>
              <a:t>Les 4 </a:t>
            </a:r>
            <a:r>
              <a:rPr lang="fr-FR" sz="4000" dirty="0">
                <a:highlight>
                  <a:srgbClr val="FFFF00"/>
                </a:highlight>
              </a:rPr>
              <a:t>valeurs</a:t>
            </a:r>
            <a:r>
              <a:rPr lang="fr-FR" sz="4000" dirty="0"/>
              <a:t> du Manifeste Agile</a:t>
            </a:r>
            <a:endParaRPr lang="en-US" sz="4000" dirty="0"/>
          </a:p>
        </p:txBody>
      </p:sp>
      <p:sp>
        <p:nvSpPr>
          <p:cNvPr id="3" name="TextBox 2"/>
          <p:cNvSpPr txBox="1"/>
          <p:nvPr/>
        </p:nvSpPr>
        <p:spPr>
          <a:xfrm>
            <a:off x="0" y="1148516"/>
            <a:ext cx="12192000" cy="707886"/>
          </a:xfrm>
          <a:prstGeom prst="rect">
            <a:avLst/>
          </a:prstGeom>
          <a:noFill/>
        </p:spPr>
        <p:txBody>
          <a:bodyPr wrap="square">
            <a:spAutoFit/>
          </a:bodyPr>
          <a:lstStyle/>
          <a:p>
            <a:pPr algn="ctr">
              <a:defRPr sz="1800"/>
            </a:pPr>
            <a:r>
              <a:rPr lang="fr-FR" sz="2000" dirty="0"/>
              <a:t>Nous découvrons comment mieux développer des logiciels par la pratique et en aidant les autres à le faire.</a:t>
            </a:r>
          </a:p>
          <a:p>
            <a:pPr algn="ctr">
              <a:defRPr sz="1800"/>
            </a:pPr>
            <a:r>
              <a:rPr lang="fr-FR" sz="2000" dirty="0"/>
              <a:t>Ces expériences nous ont amenés à valoriser :</a:t>
            </a:r>
            <a:endParaRPr sz="2000" dirty="0"/>
          </a:p>
        </p:txBody>
      </p:sp>
      <p:sp>
        <p:nvSpPr>
          <p:cNvPr id="12" name="TextBox 11"/>
          <p:cNvSpPr txBox="1"/>
          <p:nvPr/>
        </p:nvSpPr>
        <p:spPr>
          <a:xfrm>
            <a:off x="-139148" y="5504703"/>
            <a:ext cx="12331147" cy="461665"/>
          </a:xfrm>
          <a:prstGeom prst="rect">
            <a:avLst/>
          </a:prstGeom>
          <a:noFill/>
        </p:spPr>
        <p:txBody>
          <a:bodyPr wrap="square">
            <a:spAutoFit/>
          </a:bodyPr>
          <a:lstStyle/>
          <a:p>
            <a:pPr algn="ctr">
              <a:defRPr sz="1800">
                <a:solidFill>
                  <a:srgbClr val="0066CC"/>
                </a:solidFill>
              </a:defRPr>
            </a:pPr>
            <a:r>
              <a:rPr lang="fr-FR" sz="2400" dirty="0"/>
              <a:t>Bien que les éléments à droite aient de la valeur</a:t>
            </a:r>
            <a:r>
              <a:rPr sz="2400" dirty="0"/>
              <a:t>, </a:t>
            </a:r>
            <a:r>
              <a:rPr lang="fr-FR" sz="2400" dirty="0">
                <a:solidFill>
                  <a:srgbClr val="008000"/>
                </a:solidFill>
              </a:rPr>
              <a:t>nous valorisons davantage ceux à gauche.</a:t>
            </a:r>
            <a:endParaRPr sz="2400" dirty="0">
              <a:solidFill>
                <a:srgbClr val="008000"/>
              </a:solidFill>
            </a:endParaRPr>
          </a:p>
        </p:txBody>
      </p:sp>
      <p:graphicFrame>
        <p:nvGraphicFramePr>
          <p:cNvPr id="14" name="Table 13">
            <a:extLst>
              <a:ext uri="{FF2B5EF4-FFF2-40B4-BE49-F238E27FC236}">
                <a16:creationId xmlns:a16="http://schemas.microsoft.com/office/drawing/2014/main" id="{071AC12C-B52F-ABF2-0A71-5BD68E7E39E6}"/>
              </a:ext>
            </a:extLst>
          </p:cNvPr>
          <p:cNvGraphicFramePr>
            <a:graphicFrameLocks noGrp="1"/>
          </p:cNvGraphicFramePr>
          <p:nvPr/>
        </p:nvGraphicFramePr>
        <p:xfrm>
          <a:off x="141402" y="2174800"/>
          <a:ext cx="11934332" cy="2447144"/>
        </p:xfrm>
        <a:graphic>
          <a:graphicData uri="http://schemas.openxmlformats.org/drawingml/2006/table">
            <a:tbl>
              <a:tblPr firstRow="1" bandRow="1">
                <a:tableStyleId>{5C22544A-7EE6-4342-B048-85BDC9FD1C3A}</a:tableStyleId>
              </a:tblPr>
              <a:tblGrid>
                <a:gridCol w="5967166">
                  <a:extLst>
                    <a:ext uri="{9D8B030D-6E8A-4147-A177-3AD203B41FA5}">
                      <a16:colId xmlns:a16="http://schemas.microsoft.com/office/drawing/2014/main" val="4072169985"/>
                    </a:ext>
                  </a:extLst>
                </a:gridCol>
                <a:gridCol w="5967166">
                  <a:extLst>
                    <a:ext uri="{9D8B030D-6E8A-4147-A177-3AD203B41FA5}">
                      <a16:colId xmlns:a16="http://schemas.microsoft.com/office/drawing/2014/main" val="3605188057"/>
                    </a:ext>
                  </a:extLst>
                </a:gridCol>
              </a:tblGrid>
              <a:tr h="611786">
                <a:tc>
                  <a:txBody>
                    <a:bodyPr/>
                    <a:lstStyle/>
                    <a:p>
                      <a:pPr algn="r"/>
                      <a:r>
                        <a:rPr lang="fr-FR" sz="2800" b="0" noProof="0" dirty="0">
                          <a:solidFill>
                            <a:srgbClr val="008000"/>
                          </a:solidFill>
                        </a:rPr>
                        <a:t>Les individus et leurs interactions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0" noProof="0" dirty="0">
                          <a:solidFill>
                            <a:srgbClr val="0066CC"/>
                          </a:solidFill>
                        </a:rPr>
                        <a:t>plus que les processus et les outils.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69503"/>
                  </a:ext>
                </a:extLst>
              </a:tr>
              <a:tr h="611786">
                <a:tc>
                  <a:txBody>
                    <a:bodyPr/>
                    <a:lstStyle/>
                    <a:p>
                      <a:pPr algn="r"/>
                      <a:r>
                        <a:rPr lang="fr-FR" sz="2800" noProof="0" dirty="0">
                          <a:solidFill>
                            <a:srgbClr val="008000"/>
                          </a:solidFill>
                        </a:rPr>
                        <a:t>Des logiciels opérationnels</a:t>
                      </a:r>
                      <a:endParaRPr lang="fr-FR" sz="2800" b="0" noProof="0" dirty="0">
                        <a:solidFill>
                          <a:srgbClr val="008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noProof="0" dirty="0">
                          <a:solidFill>
                            <a:srgbClr val="0066CC"/>
                          </a:solidFill>
                        </a:rPr>
                        <a:t>plus qu’une documentation exhaustive.</a:t>
                      </a:r>
                      <a:endParaRPr lang="fr-FR" sz="2800" b="0" noProof="0" dirty="0">
                        <a:solidFill>
                          <a:srgbClr val="0066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943762"/>
                  </a:ext>
                </a:extLst>
              </a:tr>
              <a:tr h="611786">
                <a:tc>
                  <a:txBody>
                    <a:bodyPr/>
                    <a:lstStyle/>
                    <a:p>
                      <a:pPr algn="r"/>
                      <a:r>
                        <a:rPr lang="fr-FR" sz="2800" noProof="0" dirty="0">
                          <a:solidFill>
                            <a:srgbClr val="008000"/>
                          </a:solidFill>
                        </a:rPr>
                        <a:t>La collaboration avec les clients</a:t>
                      </a:r>
                      <a:endParaRPr lang="fr-FR" sz="2800" b="0" noProof="0" dirty="0">
                        <a:solidFill>
                          <a:srgbClr val="008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noProof="0" dirty="0">
                          <a:solidFill>
                            <a:srgbClr val="0066CC"/>
                          </a:solidFill>
                        </a:rPr>
                        <a:t>plus que la négociation contractuelle.</a:t>
                      </a:r>
                      <a:endParaRPr lang="fr-FR" sz="2800" b="0" noProof="0" dirty="0">
                        <a:solidFill>
                          <a:srgbClr val="0066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7576284"/>
                  </a:ext>
                </a:extLst>
              </a:tr>
              <a:tr h="611786">
                <a:tc>
                  <a:txBody>
                    <a:bodyPr/>
                    <a:lstStyle/>
                    <a:p>
                      <a:pPr algn="r"/>
                      <a:r>
                        <a:rPr lang="fr-FR" sz="2800" noProof="0" dirty="0">
                          <a:solidFill>
                            <a:srgbClr val="008000"/>
                          </a:solidFill>
                        </a:rPr>
                        <a:t>L’adaptation au changement</a:t>
                      </a:r>
                      <a:endParaRPr lang="fr-FR" sz="2800" b="0" noProof="0" dirty="0">
                        <a:solidFill>
                          <a:srgbClr val="008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noProof="0" dirty="0">
                          <a:solidFill>
                            <a:srgbClr val="0066CC"/>
                          </a:solidFill>
                        </a:rPr>
                        <a:t>plus que le suivi d’un plan.</a:t>
                      </a:r>
                      <a:endParaRPr lang="fr-FR" sz="2800" b="0" noProof="0" dirty="0">
                        <a:solidFill>
                          <a:srgbClr val="0066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4784"/>
                  </a:ext>
                </a:extLst>
              </a:tr>
            </a:tbl>
          </a:graphicData>
        </a:graphic>
      </p:graphicFrame>
      <p:sp>
        <p:nvSpPr>
          <p:cNvPr id="4" name="Left Brace 3">
            <a:extLst>
              <a:ext uri="{FF2B5EF4-FFF2-40B4-BE49-F238E27FC236}">
                <a16:creationId xmlns:a16="http://schemas.microsoft.com/office/drawing/2014/main" id="{63E37989-DBE2-ED3C-241E-023327E224A1}"/>
              </a:ext>
            </a:extLst>
          </p:cNvPr>
          <p:cNvSpPr/>
          <p:nvPr/>
        </p:nvSpPr>
        <p:spPr>
          <a:xfrm rot="5400000">
            <a:off x="3376634" y="2401484"/>
            <a:ext cx="176357" cy="6003950"/>
          </a:xfrm>
          <a:prstGeom prst="leftBrace">
            <a:avLst/>
          </a:prstGeom>
          <a:ln w="19050">
            <a:solidFill>
              <a:srgbClr val="00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Left Brace 4">
            <a:extLst>
              <a:ext uri="{FF2B5EF4-FFF2-40B4-BE49-F238E27FC236}">
                <a16:creationId xmlns:a16="http://schemas.microsoft.com/office/drawing/2014/main" id="{39D64637-DD53-69ED-B870-B2E8117072DF}"/>
              </a:ext>
            </a:extLst>
          </p:cNvPr>
          <p:cNvSpPr/>
          <p:nvPr/>
        </p:nvSpPr>
        <p:spPr>
          <a:xfrm rot="5400000">
            <a:off x="8975320" y="2885056"/>
            <a:ext cx="195958" cy="5043340"/>
          </a:xfrm>
          <a:prstGeom prst="leftBrace">
            <a:avLst/>
          </a:prstGeom>
          <a:ln w="190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8791A887-6744-D5FF-C36D-1E5E36236E62}"/>
              </a:ext>
            </a:extLst>
          </p:cNvPr>
          <p:cNvSpPr txBox="1"/>
          <p:nvPr/>
        </p:nvSpPr>
        <p:spPr>
          <a:xfrm>
            <a:off x="7788149" y="6200350"/>
            <a:ext cx="4244344" cy="584775"/>
          </a:xfrm>
          <a:prstGeom prst="rect">
            <a:avLst/>
          </a:prstGeom>
          <a:noFill/>
        </p:spPr>
        <p:txBody>
          <a:bodyPr wrap="square">
            <a:spAutoFit/>
          </a:bodyPr>
          <a:lstStyle/>
          <a:p>
            <a:pPr algn="ctr"/>
            <a:r>
              <a:rPr lang="en-US" sz="1600" dirty="0"/>
              <a:t>© 2001, </a:t>
            </a:r>
            <a:r>
              <a:rPr lang="fr-FR" sz="1600" dirty="0"/>
              <a:t>les auteurs du Manifeste Agile</a:t>
            </a:r>
            <a:endParaRPr lang="en-US" sz="1600" dirty="0"/>
          </a:p>
          <a:p>
            <a:pPr algn="ctr"/>
            <a:r>
              <a:rPr lang="en-US" sz="1600" dirty="0">
                <a:hlinkClick r:id="rId2"/>
              </a:rPr>
              <a:t>http://agilemanifesto.org</a:t>
            </a:r>
            <a:r>
              <a:rPr lang="en-US" sz="1600" dirty="0"/>
              <a:t> </a:t>
            </a:r>
          </a:p>
        </p:txBody>
      </p:sp>
      <p:cxnSp>
        <p:nvCxnSpPr>
          <p:cNvPr id="9" name="Straight Arrow Connector 8">
            <a:extLst>
              <a:ext uri="{FF2B5EF4-FFF2-40B4-BE49-F238E27FC236}">
                <a16:creationId xmlns:a16="http://schemas.microsoft.com/office/drawing/2014/main" id="{BB0FEA0B-3FAB-E4A4-3060-418E5F9B0859}"/>
              </a:ext>
            </a:extLst>
          </p:cNvPr>
          <p:cNvCxnSpPr>
            <a:cxnSpLocks/>
          </p:cNvCxnSpPr>
          <p:nvPr/>
        </p:nvCxnSpPr>
        <p:spPr>
          <a:xfrm flipV="1">
            <a:off x="5343595" y="4880994"/>
            <a:ext cx="2186139" cy="434286"/>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E1395DA-D6BB-4700-7FB3-8365A4792237}"/>
              </a:ext>
            </a:extLst>
          </p:cNvPr>
          <p:cNvCxnSpPr>
            <a:cxnSpLocks/>
          </p:cNvCxnSpPr>
          <p:nvPr/>
        </p:nvCxnSpPr>
        <p:spPr>
          <a:xfrm flipH="1" flipV="1">
            <a:off x="5363852" y="4883968"/>
            <a:ext cx="2208806" cy="418245"/>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4">
            <a:extLst>
              <a:ext uri="{FF2B5EF4-FFF2-40B4-BE49-F238E27FC236}">
                <a16:creationId xmlns:a16="http://schemas.microsoft.com/office/drawing/2014/main" id="{9966F990-2781-FF9A-E5C5-BD8516E8E0A5}"/>
              </a:ext>
            </a:extLst>
          </p:cNvPr>
          <p:cNvPicPr>
            <a:picLocks noChangeAspect="1"/>
          </p:cNvPicPr>
          <p:nvPr/>
        </p:nvPicPr>
        <p:blipFill>
          <a:blip r:embed="rId3"/>
          <a:stretch>
            <a:fillRect/>
          </a:stretch>
        </p:blipFill>
        <p:spPr>
          <a:xfrm>
            <a:off x="130700" y="157725"/>
            <a:ext cx="1975805" cy="1020095"/>
          </a:xfrm>
          <a:prstGeom prst="rect">
            <a:avLst/>
          </a:prstGeom>
        </p:spPr>
      </p:pic>
      <p:sp>
        <p:nvSpPr>
          <p:cNvPr id="8" name="Oval 7">
            <a:extLst>
              <a:ext uri="{FF2B5EF4-FFF2-40B4-BE49-F238E27FC236}">
                <a16:creationId xmlns:a16="http://schemas.microsoft.com/office/drawing/2014/main" id="{CDD8910E-ADD2-E68F-E50A-92BACE8D6790}"/>
              </a:ext>
            </a:extLst>
          </p:cNvPr>
          <p:cNvSpPr/>
          <p:nvPr/>
        </p:nvSpPr>
        <p:spPr>
          <a:xfrm>
            <a:off x="644435" y="420487"/>
            <a:ext cx="235132" cy="35705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70F50-F918-3BE9-84DA-582726D41E83}"/>
              </a:ext>
            </a:extLst>
          </p:cNvPr>
          <p:cNvPicPr>
            <a:picLocks noChangeAspect="1"/>
          </p:cNvPicPr>
          <p:nvPr/>
        </p:nvPicPr>
        <p:blipFill>
          <a:blip r:embed="rId2"/>
          <a:srcRect b="4587"/>
          <a:stretch/>
        </p:blipFill>
        <p:spPr>
          <a:xfrm>
            <a:off x="0" y="1346634"/>
            <a:ext cx="4893144" cy="5353641"/>
          </a:xfrm>
          <a:prstGeom prst="rect">
            <a:avLst/>
          </a:prstGeom>
        </p:spPr>
      </p:pic>
      <p:pic>
        <p:nvPicPr>
          <p:cNvPr id="2" name="Image 4">
            <a:extLst>
              <a:ext uri="{FF2B5EF4-FFF2-40B4-BE49-F238E27FC236}">
                <a16:creationId xmlns:a16="http://schemas.microsoft.com/office/drawing/2014/main" id="{81985B58-21AD-8876-A121-D72EA22D8727}"/>
              </a:ext>
            </a:extLst>
          </p:cNvPr>
          <p:cNvPicPr>
            <a:picLocks noChangeAspect="1"/>
          </p:cNvPicPr>
          <p:nvPr/>
        </p:nvPicPr>
        <p:blipFill>
          <a:blip r:embed="rId3"/>
          <a:stretch>
            <a:fillRect/>
          </a:stretch>
        </p:blipFill>
        <p:spPr>
          <a:xfrm>
            <a:off x="130700" y="157725"/>
            <a:ext cx="1975805" cy="1020095"/>
          </a:xfrm>
          <a:prstGeom prst="rect">
            <a:avLst/>
          </a:prstGeom>
        </p:spPr>
      </p:pic>
      <p:sp>
        <p:nvSpPr>
          <p:cNvPr id="4" name="TextBox 3">
            <a:extLst>
              <a:ext uri="{FF2B5EF4-FFF2-40B4-BE49-F238E27FC236}">
                <a16:creationId xmlns:a16="http://schemas.microsoft.com/office/drawing/2014/main" id="{280D7135-1562-6A29-E511-B0B04563652D}"/>
              </a:ext>
            </a:extLst>
          </p:cNvPr>
          <p:cNvSpPr txBox="1"/>
          <p:nvPr/>
        </p:nvSpPr>
        <p:spPr>
          <a:xfrm>
            <a:off x="4815840" y="1346634"/>
            <a:ext cx="7201989" cy="2862322"/>
          </a:xfrm>
          <a:prstGeom prst="rect">
            <a:avLst/>
          </a:prstGeom>
          <a:noFill/>
        </p:spPr>
        <p:txBody>
          <a:bodyPr wrap="square">
            <a:spAutoFit/>
          </a:bodyPr>
          <a:lstStyle/>
          <a:p>
            <a:pPr marL="285750" indent="-285750" algn="just">
              <a:buFont typeface="Arial" panose="020B0604020202020204" pitchFamily="34" charset="0"/>
              <a:buChar char="•"/>
            </a:pPr>
            <a:r>
              <a:rPr lang="fr-FR" b="1" dirty="0"/>
              <a:t>Livraison de Valeur : </a:t>
            </a:r>
            <a:r>
              <a:rPr lang="fr-FR" dirty="0"/>
              <a:t>Comment les équipes Agile livrent-elles des produits hautement précieux à leurs clients ? </a:t>
            </a:r>
            <a:r>
              <a:rPr lang="fr-FR" dirty="0">
                <a:highlight>
                  <a:srgbClr val="FFFF00"/>
                </a:highlight>
              </a:rPr>
              <a:t>(1, 3, 7, 9, 10)</a:t>
            </a:r>
            <a:endParaRPr lang="fr-FR" b="1" dirty="0">
              <a:highlight>
                <a:srgbClr val="FFFF00"/>
              </a:highlight>
            </a:endParaRPr>
          </a:p>
          <a:p>
            <a:pPr marL="285750" indent="-285750" algn="just">
              <a:buFont typeface="Arial" panose="020B0604020202020204" pitchFamily="34" charset="0"/>
              <a:buChar char="•"/>
            </a:pPr>
            <a:r>
              <a:rPr lang="fr-FR" b="1" dirty="0"/>
              <a:t>Collaboration Commerciale :</a:t>
            </a:r>
            <a:r>
              <a:rPr lang="fr-FR" dirty="0"/>
              <a:t> Comment les équipes Agile collaborent avec les parties prenantes pour créer de la valeur pour l'organisation ? </a:t>
            </a:r>
            <a:r>
              <a:rPr lang="fr-FR" dirty="0">
                <a:highlight>
                  <a:srgbClr val="FFFF00"/>
                </a:highlight>
              </a:rPr>
              <a:t>(2, 4)</a:t>
            </a:r>
          </a:p>
          <a:p>
            <a:pPr marL="285750" indent="-285750" algn="just">
              <a:buFont typeface="Arial" panose="020B0604020202020204" pitchFamily="34" charset="0"/>
              <a:buChar char="•"/>
            </a:pPr>
            <a:r>
              <a:rPr lang="fr-FR" b="1" dirty="0"/>
              <a:t>Dynamique d'Équipe et Culture : </a:t>
            </a:r>
            <a:r>
              <a:rPr lang="fr-FR" dirty="0"/>
              <a:t>Comment une équipe crée et maintient la bonne dynamique interpersonnelle et d'équipe pour fournir de la valeur aux clients et à l'entreprise ? </a:t>
            </a:r>
            <a:r>
              <a:rPr lang="fr-FR" dirty="0">
                <a:highlight>
                  <a:srgbClr val="FFFF00"/>
                </a:highlight>
              </a:rPr>
              <a:t>(5, 6, 8, 11)</a:t>
            </a:r>
          </a:p>
          <a:p>
            <a:pPr marL="285750" indent="-285750" algn="just">
              <a:buFont typeface="Arial" panose="020B0604020202020204" pitchFamily="34" charset="0"/>
              <a:buChar char="•"/>
            </a:pPr>
            <a:r>
              <a:rPr lang="fr-FR" b="1" dirty="0"/>
              <a:t>Amélioration continue : </a:t>
            </a:r>
            <a:r>
              <a:rPr lang="fr-FR" dirty="0"/>
              <a:t>Comment le projet apprend-il à améliorer en continu la performance d'une organisation et d'une entreprise ? </a:t>
            </a:r>
            <a:r>
              <a:rPr lang="fr-FR" dirty="0">
                <a:highlight>
                  <a:srgbClr val="FFFF00"/>
                </a:highlight>
              </a:rPr>
              <a:t>(12)</a:t>
            </a:r>
          </a:p>
        </p:txBody>
      </p:sp>
      <p:sp>
        <p:nvSpPr>
          <p:cNvPr id="6" name="Title 1">
            <a:extLst>
              <a:ext uri="{FF2B5EF4-FFF2-40B4-BE49-F238E27FC236}">
                <a16:creationId xmlns:a16="http://schemas.microsoft.com/office/drawing/2014/main" id="{468AED0A-8D19-4C30-A785-F2C470ACD8C9}"/>
              </a:ext>
            </a:extLst>
          </p:cNvPr>
          <p:cNvSpPr>
            <a:spLocks noGrp="1"/>
          </p:cNvSpPr>
          <p:nvPr>
            <p:ph type="title"/>
          </p:nvPr>
        </p:nvSpPr>
        <p:spPr>
          <a:xfrm>
            <a:off x="2264228" y="251777"/>
            <a:ext cx="7921353" cy="728209"/>
          </a:xfrm>
        </p:spPr>
        <p:txBody>
          <a:bodyPr>
            <a:normAutofit/>
          </a:bodyPr>
          <a:lstStyle/>
          <a:p>
            <a:pPr algn="ctr">
              <a:defRPr sz="3200"/>
            </a:pPr>
            <a:r>
              <a:rPr lang="fr-FR" sz="4000" dirty="0"/>
              <a:t>Les 12 </a:t>
            </a:r>
            <a:r>
              <a:rPr lang="fr-FR" sz="4000" dirty="0">
                <a:highlight>
                  <a:srgbClr val="FFFF00"/>
                </a:highlight>
              </a:rPr>
              <a:t>principes</a:t>
            </a:r>
            <a:r>
              <a:rPr lang="fr-FR" sz="4000" dirty="0"/>
              <a:t> du Manifeste Agile</a:t>
            </a:r>
            <a:endParaRPr lang="en-US" sz="4000" dirty="0"/>
          </a:p>
        </p:txBody>
      </p:sp>
      <p:sp>
        <p:nvSpPr>
          <p:cNvPr id="7" name="Oval 6">
            <a:extLst>
              <a:ext uri="{FF2B5EF4-FFF2-40B4-BE49-F238E27FC236}">
                <a16:creationId xmlns:a16="http://schemas.microsoft.com/office/drawing/2014/main" id="{641A74ED-4CA9-99DD-7E27-28D934B51560}"/>
              </a:ext>
            </a:extLst>
          </p:cNvPr>
          <p:cNvSpPr/>
          <p:nvPr/>
        </p:nvSpPr>
        <p:spPr>
          <a:xfrm>
            <a:off x="925775" y="437355"/>
            <a:ext cx="235132" cy="35705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1614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1560</Words>
  <Application>Microsoft Office PowerPoint</Application>
  <PresentationFormat>Widescreen</PresentationFormat>
  <Paragraphs>154</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ArialNarrow-Bold</vt:lpstr>
      <vt:lpstr>Calibri</vt:lpstr>
      <vt:lpstr>Calibri Light</vt:lpstr>
      <vt:lpstr>OpenSans</vt:lpstr>
      <vt:lpstr>Verdana</vt:lpstr>
      <vt:lpstr>Thème Office</vt:lpstr>
      <vt:lpstr>FAD106 : Animation de séquence pédagogique Commercialisation de formation Scrum</vt:lpstr>
      <vt:lpstr>Contexte de la formation</vt:lpstr>
      <vt:lpstr>Objectifs de la séquence</vt:lpstr>
      <vt:lpstr>Aperçu sur la méthode Agile Scrum</vt:lpstr>
      <vt:lpstr>PowerPoint Presentation</vt:lpstr>
      <vt:lpstr>PowerPoint Presentation</vt:lpstr>
      <vt:lpstr>PowerPoint Presentation</vt:lpstr>
      <vt:lpstr>Les 4 valeurs du Manifeste Agile</vt:lpstr>
      <vt:lpstr>Les 12 principes du Manifeste Agile</vt:lpstr>
      <vt:lpstr>Exemples d’approches/méthodes/pratiques Agiles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Scrum vs. Traditional Project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Argumentaire pour les entreprises (B2B)</vt:lpstr>
      <vt:lpstr>Argumentaire pour les entreprises (B2B)</vt:lpstr>
      <vt:lpstr>Argumentaire pour les entreprises (B2B)</vt:lpstr>
      <vt:lpstr>Argumentaire pour les entreprises (B2B)</vt:lpstr>
      <vt:lpstr>Argumentaire pour les entreprises (B2B)</vt:lpstr>
      <vt:lpstr>Tableau de comparaison : ScrumStudy, ScrumAlliance, et Scrum.org </vt:lpstr>
      <vt:lpstr>Avantages de ScrumStudy</vt:lpstr>
      <vt:lpstr>Argumentaire pour convaincre les prospects de choisir ScrumStudy</vt:lpstr>
      <vt:lpstr>PowerPoint Presentation</vt:lpstr>
      <vt:lpstr>PowerPoint Presentation</vt:lpstr>
    </vt:vector>
  </TitlesOfParts>
  <Company>SODEXO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Afrit, Mohamed (External)</dc:creator>
  <cp:lastModifiedBy>EL AFRIT Mohamed Amine</cp:lastModifiedBy>
  <cp:revision>18</cp:revision>
  <dcterms:created xsi:type="dcterms:W3CDTF">2023-09-12T13:10:37Z</dcterms:created>
  <dcterms:modified xsi:type="dcterms:W3CDTF">2025-01-06T14:14:05Z</dcterms:modified>
</cp:coreProperties>
</file>